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70" r:id="rId14"/>
    <p:sldId id="266" r:id="rId15"/>
    <p:sldId id="267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nva Sans Bold" panose="020B0604020202020204" charset="0"/>
      <p:regular r:id="rId21"/>
    </p:embeddedFont>
    <p:embeddedFont>
      <p:font typeface="Montaser Arabic Bold" panose="020B0604020202020204" charset="-78"/>
      <p:regular r:id="rId22"/>
    </p:embeddedFont>
    <p:embeddedFont>
      <p:font typeface="Raleway" pitchFamily="2" charset="0"/>
      <p:regular r:id="rId23"/>
      <p:bold r:id="rId24"/>
      <p:italic r:id="rId25"/>
      <p:boldItalic r:id="rId26"/>
    </p:embeddedFont>
    <p:embeddedFont>
      <p:font typeface="Raleway Bold" pitchFamily="2" charset="0"/>
      <p:regular r:id="rId27"/>
      <p:bold r:id="rId28"/>
    </p:embeddedFont>
    <p:embeddedFont>
      <p:font typeface="Raleway Heavy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65E9FE-FF80-6E23-C608-943ED1507FFA}" v="258" dt="2022-10-20T17:36:44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4" d="100"/>
          <a:sy n="44" d="100"/>
        </p:scale>
        <p:origin x="8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165E9FE-FF80-6E23-C608-943ED1507FFA}"/>
    <pc:docChg chg="modSld">
      <pc:chgData name="" userId="" providerId="" clId="Web-{F165E9FE-FF80-6E23-C608-943ED1507FFA}" dt="2022-10-20T17:28:58.741" v="1" actId="20577"/>
      <pc:docMkLst>
        <pc:docMk/>
      </pc:docMkLst>
      <pc:sldChg chg="modSp">
        <pc:chgData name="" userId="" providerId="" clId="Web-{F165E9FE-FF80-6E23-C608-943ED1507FFA}" dt="2022-10-20T17:28:58.741" v="1" actId="20577"/>
        <pc:sldMkLst>
          <pc:docMk/>
          <pc:sldMk cId="0" sldId="256"/>
        </pc:sldMkLst>
        <pc:spChg chg="mod">
          <ac:chgData name="" userId="" providerId="" clId="Web-{F165E9FE-FF80-6E23-C608-943ED1507FFA}" dt="2022-10-20T17:28:58.741" v="1" actId="20577"/>
          <ac:spMkLst>
            <pc:docMk/>
            <pc:sldMk cId="0" sldId="256"/>
            <ac:spMk id="9" creationId="{00000000-0000-0000-0000-000000000000}"/>
          </ac:spMkLst>
        </pc:spChg>
      </pc:sldChg>
    </pc:docChg>
  </pc:docChgLst>
  <pc:docChgLst>
    <pc:chgData name="Emer Murphy" userId="S::emer.murphy@stflannanscollege.ie::63f1d206-9071-49d0-990d-64a1af20e385" providerId="AD" clId="Web-{F165E9FE-FF80-6E23-C608-943ED1507FFA}"/>
    <pc:docChg chg="addSld delSld modSld sldOrd">
      <pc:chgData name="Emer Murphy" userId="S::emer.murphy@stflannanscollege.ie::63f1d206-9071-49d0-990d-64a1af20e385" providerId="AD" clId="Web-{F165E9FE-FF80-6E23-C608-943ED1507FFA}" dt="2022-10-20T17:36:44.921" v="255" actId="20577"/>
      <pc:docMkLst>
        <pc:docMk/>
      </pc:docMkLst>
      <pc:sldChg chg="modSp">
        <pc:chgData name="Emer Murphy" userId="S::emer.murphy@stflannanscollege.ie::63f1d206-9071-49d0-990d-64a1af20e385" providerId="AD" clId="Web-{F165E9FE-FF80-6E23-C608-943ED1507FFA}" dt="2022-10-20T17:29:47.572" v="6" actId="20577"/>
        <pc:sldMkLst>
          <pc:docMk/>
          <pc:sldMk cId="0" sldId="256"/>
        </pc:sldMkLst>
        <pc:spChg chg="mod">
          <ac:chgData name="Emer Murphy" userId="S::emer.murphy@stflannanscollege.ie::63f1d206-9071-49d0-990d-64a1af20e385" providerId="AD" clId="Web-{F165E9FE-FF80-6E23-C608-943ED1507FFA}" dt="2022-10-20T17:29:47.572" v="6" actId="20577"/>
          <ac:spMkLst>
            <pc:docMk/>
            <pc:sldMk cId="0" sldId="256"/>
            <ac:spMk id="9" creationId="{00000000-0000-0000-0000-000000000000}"/>
          </ac:spMkLst>
        </pc:spChg>
        <pc:grpChg chg="mod">
          <ac:chgData name="Emer Murphy" userId="S::emer.murphy@stflannanscollege.ie::63f1d206-9071-49d0-990d-64a1af20e385" providerId="AD" clId="Web-{F165E9FE-FF80-6E23-C608-943ED1507FFA}" dt="2022-10-20T17:29:38.837" v="5" actId="1076"/>
          <ac:grpSpMkLst>
            <pc:docMk/>
            <pc:sldMk cId="0" sldId="256"/>
            <ac:grpSpMk id="8" creationId="{00000000-0000-0000-0000-000000000000}"/>
          </ac:grpSpMkLst>
        </pc:grpChg>
      </pc:sldChg>
      <pc:sldChg chg="del">
        <pc:chgData name="Emer Murphy" userId="S::emer.murphy@stflannanscollege.ie::63f1d206-9071-49d0-990d-64a1af20e385" providerId="AD" clId="Web-{F165E9FE-FF80-6E23-C608-943ED1507FFA}" dt="2022-10-20T17:30:06.291" v="7"/>
        <pc:sldMkLst>
          <pc:docMk/>
          <pc:sldMk cId="0" sldId="264"/>
        </pc:sldMkLst>
      </pc:sldChg>
      <pc:sldChg chg="new del">
        <pc:chgData name="Emer Murphy" userId="S::emer.murphy@stflannanscollege.ie::63f1d206-9071-49d0-990d-64a1af20e385" providerId="AD" clId="Web-{F165E9FE-FF80-6E23-C608-943ED1507FFA}" dt="2022-10-20T17:31:55.547" v="38"/>
        <pc:sldMkLst>
          <pc:docMk/>
          <pc:sldMk cId="58367264" sldId="268"/>
        </pc:sldMkLst>
      </pc:sldChg>
      <pc:sldChg chg="new del mod modShow">
        <pc:chgData name="Emer Murphy" userId="S::emer.murphy@stflannanscollege.ie::63f1d206-9071-49d0-990d-64a1af20e385" providerId="AD" clId="Web-{F165E9FE-FF80-6E23-C608-943ED1507FFA}" dt="2022-10-20T17:31:52.031" v="37"/>
        <pc:sldMkLst>
          <pc:docMk/>
          <pc:sldMk cId="2922596584" sldId="269"/>
        </pc:sldMkLst>
      </pc:sldChg>
      <pc:sldChg chg="modSp new ord">
        <pc:chgData name="Emer Murphy" userId="S::emer.murphy@stflannanscollege.ie::63f1d206-9071-49d0-990d-64a1af20e385" providerId="AD" clId="Web-{F165E9FE-FF80-6E23-C608-943ED1507FFA}" dt="2022-10-20T17:36:44.921" v="255" actId="20577"/>
        <pc:sldMkLst>
          <pc:docMk/>
          <pc:sldMk cId="2945794400" sldId="270"/>
        </pc:sldMkLst>
        <pc:spChg chg="mod">
          <ac:chgData name="Emer Murphy" userId="S::emer.murphy@stflannanscollege.ie::63f1d206-9071-49d0-990d-64a1af20e385" providerId="AD" clId="Web-{F165E9FE-FF80-6E23-C608-943ED1507FFA}" dt="2022-10-20T17:36:44.921" v="255" actId="20577"/>
          <ac:spMkLst>
            <pc:docMk/>
            <pc:sldMk cId="2945794400" sldId="270"/>
            <ac:spMk id="2" creationId="{34425927-D413-A8E9-9DF6-639B935F80C0}"/>
          </ac:spMkLst>
        </pc:spChg>
        <pc:spChg chg="mod">
          <ac:chgData name="Emer Murphy" userId="S::emer.murphy@stflannanscollege.ie::63f1d206-9071-49d0-990d-64a1af20e385" providerId="AD" clId="Web-{F165E9FE-FF80-6E23-C608-943ED1507FFA}" dt="2022-10-20T17:36:36.030" v="251" actId="14100"/>
          <ac:spMkLst>
            <pc:docMk/>
            <pc:sldMk cId="2945794400" sldId="270"/>
            <ac:spMk id="3" creationId="{9D5C2567-C5CF-8FCA-445C-C9765C5F775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489331">
            <a:off x="15565834" y="-290071"/>
            <a:ext cx="1918753" cy="32374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686" y="323361"/>
            <a:ext cx="4580118" cy="37843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430452">
            <a:off x="-759058" y="6523969"/>
            <a:ext cx="4297157" cy="345204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927891">
            <a:off x="3535442" y="3917405"/>
            <a:ext cx="12806322" cy="5626286"/>
            <a:chOff x="-52025" y="-398816"/>
            <a:chExt cx="2757834" cy="1211616"/>
          </a:xfrm>
        </p:grpSpPr>
        <p:sp>
          <p:nvSpPr>
            <p:cNvPr id="6" name="Freeform 6"/>
            <p:cNvSpPr/>
            <p:nvPr/>
          </p:nvSpPr>
          <p:spPr>
            <a:xfrm>
              <a:off x="-52025" y="-398816"/>
              <a:ext cx="2757834" cy="381201"/>
            </a:xfrm>
            <a:custGeom>
              <a:avLst/>
              <a:gdLst/>
              <a:ahLst/>
              <a:cxnLst/>
              <a:rect l="l" t="t" r="r" b="b"/>
              <a:pathLst>
                <a:path w="2757834" h="381201">
                  <a:moveTo>
                    <a:pt x="0" y="0"/>
                  </a:moveTo>
                  <a:lnTo>
                    <a:pt x="2757834" y="0"/>
                  </a:lnTo>
                  <a:lnTo>
                    <a:pt x="2757834" y="381201"/>
                  </a:lnTo>
                  <a:lnTo>
                    <a:pt x="0" y="381201"/>
                  </a:lnTo>
                  <a:close/>
                </a:path>
              </a:pathLst>
            </a:custGeom>
            <a:solidFill>
              <a:srgbClr val="1D5DBF"/>
            </a:solidFill>
          </p:spPr>
          <p:txBody>
            <a:bodyPr/>
            <a:lstStyle/>
            <a:p>
              <a:endParaRPr lang="en-IE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14300"/>
              <a:ext cx="2638595" cy="927100"/>
            </a:xfrm>
            <a:prstGeom prst="rect">
              <a:avLst/>
            </a:prstGeom>
          </p:spPr>
          <p:txBody>
            <a:bodyPr lIns="47540" tIns="47540" rIns="47540" bIns="47540" rtlCol="0" anchor="ctr"/>
            <a:lstStyle/>
            <a:p>
              <a:pPr algn="ctr">
                <a:lnSpc>
                  <a:spcPts val="7807"/>
                </a:lnSpc>
              </a:pPr>
              <a:r>
                <a:rPr lang="en-US" sz="5577" spc="200" dirty="0">
                  <a:solidFill>
                    <a:srgbClr val="FFFFFF"/>
                  </a:solidFill>
                  <a:latin typeface="Raleway Bold"/>
                </a:rPr>
                <a:t>Thursday, 20th October 2022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927891">
            <a:off x="6900320" y="7094970"/>
            <a:ext cx="9254002" cy="4260869"/>
            <a:chOff x="0" y="-104775"/>
            <a:chExt cx="1992844" cy="9175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92844" cy="288018"/>
            </a:xfrm>
            <a:custGeom>
              <a:avLst/>
              <a:gdLst/>
              <a:ahLst/>
              <a:cxnLst/>
              <a:rect l="l" t="t" r="r" b="b"/>
              <a:pathLst>
                <a:path w="1867450" h="283374">
                  <a:moveTo>
                    <a:pt x="0" y="0"/>
                  </a:moveTo>
                  <a:lnTo>
                    <a:pt x="1867450" y="0"/>
                  </a:lnTo>
                  <a:lnTo>
                    <a:pt x="1867450" y="283374"/>
                  </a:lnTo>
                  <a:lnTo>
                    <a:pt x="0" y="2833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t"/>
            <a:lstStyle/>
            <a:p>
              <a:r>
                <a:rPr lang="en-US" sz="5400" spc="179" dirty="0">
                  <a:solidFill>
                    <a:srgbClr val="000000"/>
                  </a:solidFill>
                  <a:latin typeface="Raleway Bold"/>
                </a:rPr>
                <a:t>Assembly Hall @ 7.30pm</a:t>
              </a:r>
              <a:endParaRPr lang="en-US" sz="5400" dirty="0"/>
            </a:p>
            <a:p>
              <a:endParaRPr lang="en-IE" sz="280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1730612" cy="917575"/>
            </a:xfrm>
            <a:prstGeom prst="rect">
              <a:avLst/>
            </a:prstGeom>
          </p:spPr>
          <p:txBody>
            <a:bodyPr lIns="47540" tIns="47540" rIns="47540" bIns="47540" rtlCol="0" anchor="ctr"/>
            <a:lstStyle/>
            <a:p>
              <a:pPr algn="ctr">
                <a:lnSpc>
                  <a:spcPts val="6967"/>
                </a:lnSpc>
              </a:pPr>
              <a:endParaRPr lang="en-US" sz="4977" spc="179" dirty="0">
                <a:solidFill>
                  <a:srgbClr val="000000"/>
                </a:solidFill>
                <a:latin typeface="Raleway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927891">
            <a:off x="3280437" y="2571755"/>
            <a:ext cx="11619802" cy="4216633"/>
            <a:chOff x="-54803" y="-245083"/>
            <a:chExt cx="2502318" cy="908050"/>
          </a:xfrm>
        </p:grpSpPr>
        <p:sp>
          <p:nvSpPr>
            <p:cNvPr id="12" name="Freeform 12"/>
            <p:cNvSpPr/>
            <p:nvPr/>
          </p:nvSpPr>
          <p:spPr>
            <a:xfrm>
              <a:off x="-20797" y="-20078"/>
              <a:ext cx="2468312" cy="444452"/>
            </a:xfrm>
            <a:custGeom>
              <a:avLst/>
              <a:gdLst/>
              <a:ahLst/>
              <a:cxnLst/>
              <a:rect l="l" t="t" r="r" b="b"/>
              <a:pathLst>
                <a:path w="2468312" h="444452">
                  <a:moveTo>
                    <a:pt x="0" y="0"/>
                  </a:moveTo>
                  <a:lnTo>
                    <a:pt x="2468312" y="0"/>
                  </a:lnTo>
                  <a:lnTo>
                    <a:pt x="2468312" y="444452"/>
                  </a:lnTo>
                  <a:lnTo>
                    <a:pt x="0" y="4444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-54803" y="-245083"/>
              <a:ext cx="2499835" cy="908050"/>
            </a:xfrm>
            <a:prstGeom prst="rect">
              <a:avLst/>
            </a:prstGeom>
          </p:spPr>
          <p:txBody>
            <a:bodyPr lIns="47540" tIns="47540" rIns="47540" bIns="47540" rtlCol="0" anchor="ctr"/>
            <a:lstStyle/>
            <a:p>
              <a:pPr algn="ctr">
                <a:lnSpc>
                  <a:spcPts val="6687"/>
                </a:lnSpc>
              </a:pPr>
              <a:r>
                <a:rPr lang="en-US" sz="4777" spc="171" dirty="0">
                  <a:solidFill>
                    <a:srgbClr val="000000"/>
                  </a:solidFill>
                  <a:latin typeface="Raleway Bold"/>
                </a:rPr>
                <a:t>6th Year Parents/Guardians Information Night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30269" y="7542340"/>
            <a:ext cx="2794392" cy="272453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536103" y="1227291"/>
            <a:ext cx="11022375" cy="103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25"/>
              </a:lnSpc>
            </a:pPr>
            <a:r>
              <a:rPr lang="en-US" sz="6018" spc="216">
                <a:solidFill>
                  <a:srgbClr val="FFFFFF"/>
                </a:solidFill>
                <a:latin typeface="Raleway Bold"/>
              </a:rPr>
              <a:t>St. Flannan's College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5927-D413-A8E9-9DF6-639B935F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6187467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accent2"/>
                </a:solidFill>
                <a:cs typeface="Calibri"/>
              </a:rPr>
              <a:t>Mobile Phone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C2567-C5CF-8FCA-445C-C9765C5F7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5502"/>
            <a:ext cx="17416731" cy="83431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cs typeface="Calibri"/>
              </a:rPr>
              <a:t>Huge issue at present </a:t>
            </a:r>
          </a:p>
          <a:p>
            <a:endParaRPr lang="en-US" sz="5400" b="1" dirty="0">
              <a:cs typeface="Calibri"/>
            </a:endParaRPr>
          </a:p>
          <a:p>
            <a:r>
              <a:rPr lang="en-US" sz="5400" b="1" dirty="0">
                <a:solidFill>
                  <a:srgbClr val="00B050"/>
                </a:solidFill>
                <a:cs typeface="Calibri"/>
              </a:rPr>
              <a:t>Please speak with your son/daughter regarding the use of their mobile phone</a:t>
            </a:r>
          </a:p>
          <a:p>
            <a:endParaRPr lang="en-US" sz="5400" b="1" dirty="0">
              <a:cs typeface="Calibri"/>
            </a:endParaRPr>
          </a:p>
          <a:p>
            <a:r>
              <a:rPr lang="en-US" sz="5400" b="1" dirty="0">
                <a:solidFill>
                  <a:srgbClr val="7030A0"/>
                </a:solidFill>
                <a:cs typeface="Calibri"/>
              </a:rPr>
              <a:t>e.g. taking photos of their teacher in class &amp;uploading to social media</a:t>
            </a:r>
            <a:r>
              <a:rPr lang="en-US" sz="5400" b="1" dirty="0">
                <a:cs typeface="Calibri"/>
              </a:rPr>
              <a:t> </a:t>
            </a:r>
          </a:p>
          <a:p>
            <a:r>
              <a:rPr lang="en-US" sz="5400" b="1" dirty="0">
                <a:solidFill>
                  <a:srgbClr val="C00000"/>
                </a:solidFill>
                <a:cs typeface="Calibri"/>
              </a:rPr>
              <a:t>e.g. when out </a:t>
            </a:r>
            <a:r>
              <a:rPr lang="en-US" sz="5400" b="1" dirty="0" err="1">
                <a:solidFill>
                  <a:srgbClr val="C00000"/>
                </a:solidFill>
                <a:cs typeface="Calibri"/>
              </a:rPr>
              <a:t>socialising</a:t>
            </a:r>
            <a:r>
              <a:rPr lang="en-US" sz="5400" b="1" dirty="0">
                <a:solidFill>
                  <a:srgbClr val="C00000"/>
                </a:solidFill>
                <a:cs typeface="Calibri"/>
              </a:rPr>
              <a:t> taking and sending photos of themselves &amp; their classmates to their teachers on Teams</a:t>
            </a:r>
            <a:endParaRPr lang="en-US" sz="5400" b="1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79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6224" y="1268414"/>
            <a:ext cx="12822907" cy="84310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50355" y="423925"/>
            <a:ext cx="12822907" cy="84310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6446" y="306991"/>
            <a:ext cx="11135528" cy="101472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27880" y="1247720"/>
            <a:ext cx="11484094" cy="499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1"/>
              </a:lnSpc>
              <a:spcBef>
                <a:spcPct val="0"/>
              </a:spcBef>
            </a:pPr>
            <a:r>
              <a:rPr lang="en-US" sz="4051" spc="145">
                <a:solidFill>
                  <a:srgbClr val="000000"/>
                </a:solidFill>
                <a:latin typeface="Raleway"/>
              </a:rPr>
              <a:t> </a:t>
            </a:r>
          </a:p>
          <a:p>
            <a:pPr algn="ctr">
              <a:lnSpc>
                <a:spcPts val="6352"/>
              </a:lnSpc>
              <a:spcBef>
                <a:spcPct val="0"/>
              </a:spcBef>
            </a:pPr>
            <a:endParaRPr lang="en-US" sz="4051" spc="145">
              <a:solidFill>
                <a:srgbClr val="000000"/>
              </a:solidFill>
              <a:latin typeface="Raleway"/>
            </a:endParaRPr>
          </a:p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3" spc="180">
                <a:solidFill>
                  <a:srgbClr val="E64532"/>
                </a:solidFill>
                <a:latin typeface="Raleway Bold"/>
              </a:rPr>
              <a:t>ANY QUESTIONS OR QUERIES </a:t>
            </a:r>
          </a:p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3" spc="180">
                <a:solidFill>
                  <a:srgbClr val="E64532"/>
                </a:solidFill>
                <a:latin typeface="Raleway Bold"/>
              </a:rPr>
              <a:t>PLEASE DON’T HESITATE TO </a:t>
            </a:r>
          </a:p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3" spc="180">
                <a:solidFill>
                  <a:srgbClr val="E64532"/>
                </a:solidFill>
                <a:latin typeface="Raleway Bold"/>
              </a:rPr>
              <a:t>APPROACH US </a:t>
            </a:r>
          </a:p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3" spc="180">
                <a:solidFill>
                  <a:srgbClr val="E64532"/>
                </a:solidFill>
                <a:latin typeface="Raleway Bold"/>
              </a:rPr>
              <a:t>AFTER THIS PRESENTATION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58398" y="824494"/>
            <a:ext cx="9611850" cy="86746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585662"/>
            <a:ext cx="1743604" cy="24779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5510692" y="-16329"/>
            <a:ext cx="2777308" cy="138865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3965" y="1569114"/>
            <a:ext cx="17660070" cy="8419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8"/>
              </a:lnSpc>
            </a:pPr>
            <a:r>
              <a:rPr lang="en-US" sz="7570" dirty="0">
                <a:solidFill>
                  <a:srgbClr val="38D87A"/>
                </a:solidFill>
                <a:latin typeface="Raleway Heavy"/>
              </a:rPr>
              <a:t>Deputy Principal - Ms. Grainne Lynch</a:t>
            </a:r>
          </a:p>
          <a:p>
            <a:pPr algn="ctr">
              <a:lnSpc>
                <a:spcPts val="9665"/>
              </a:lnSpc>
            </a:pPr>
            <a:endParaRPr lang="en-US" sz="7570" dirty="0">
              <a:solidFill>
                <a:srgbClr val="38D87A"/>
              </a:solidFill>
              <a:latin typeface="Raleway Heavy"/>
            </a:endParaRPr>
          </a:p>
          <a:p>
            <a:pPr algn="ctr">
              <a:lnSpc>
                <a:spcPts val="9665"/>
              </a:lnSpc>
            </a:pPr>
            <a:r>
              <a:rPr lang="en-US" sz="8787" dirty="0">
                <a:solidFill>
                  <a:srgbClr val="FFFFFF"/>
                </a:solidFill>
                <a:latin typeface="Raleway Heavy"/>
              </a:rPr>
              <a:t>Year Head Classes 6A-6E </a:t>
            </a:r>
          </a:p>
          <a:p>
            <a:pPr algn="ctr">
              <a:lnSpc>
                <a:spcPts val="9665"/>
              </a:lnSpc>
            </a:pPr>
            <a:r>
              <a:rPr lang="en-US" sz="8787" dirty="0">
                <a:solidFill>
                  <a:srgbClr val="FFFFFF"/>
                </a:solidFill>
                <a:latin typeface="Raleway Heavy"/>
              </a:rPr>
              <a:t>Ms. Emer Murphy</a:t>
            </a:r>
            <a:r>
              <a:rPr lang="en-US" sz="8787" dirty="0">
                <a:solidFill>
                  <a:srgbClr val="E64532"/>
                </a:solidFill>
                <a:latin typeface="Raleway Heavy"/>
              </a:rPr>
              <a:t>  </a:t>
            </a:r>
          </a:p>
          <a:p>
            <a:pPr algn="ctr">
              <a:lnSpc>
                <a:spcPts val="9665"/>
              </a:lnSpc>
            </a:pPr>
            <a:endParaRPr lang="en-US" sz="8787" dirty="0">
              <a:solidFill>
                <a:srgbClr val="E64532"/>
              </a:solidFill>
              <a:latin typeface="Raleway Heavy"/>
            </a:endParaRPr>
          </a:p>
          <a:p>
            <a:pPr algn="ctr">
              <a:lnSpc>
                <a:spcPts val="9665"/>
              </a:lnSpc>
            </a:pPr>
            <a:r>
              <a:rPr lang="en-US" sz="8787" dirty="0">
                <a:solidFill>
                  <a:srgbClr val="FFFFFF"/>
                </a:solidFill>
                <a:latin typeface="Raleway Heavy"/>
              </a:rPr>
              <a:t>Year Head Classes 6F - 6H</a:t>
            </a:r>
          </a:p>
          <a:p>
            <a:pPr marL="0" lvl="0" indent="0" algn="ctr">
              <a:lnSpc>
                <a:spcPts val="9665"/>
              </a:lnSpc>
            </a:pPr>
            <a:r>
              <a:rPr lang="en-US" sz="8787" dirty="0">
                <a:solidFill>
                  <a:srgbClr val="FFFFFF"/>
                </a:solidFill>
                <a:latin typeface="Raleway Heavy"/>
              </a:rPr>
              <a:t>Ms. Olivia Durcan</a:t>
            </a:r>
            <a:r>
              <a:rPr lang="en-US" sz="8787" dirty="0">
                <a:solidFill>
                  <a:srgbClr val="CB6CE6"/>
                </a:solidFill>
                <a:latin typeface="Raleway Heavy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7187" y="8476061"/>
            <a:ext cx="1716848" cy="15644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3882494" cy="3927265"/>
            <a:chOff x="0" y="0"/>
            <a:chExt cx="6277610" cy="6350000"/>
          </a:xfrm>
        </p:grpSpPr>
        <p:sp>
          <p:nvSpPr>
            <p:cNvPr id="3" name="Freeform 3"/>
            <p:cNvSpPr/>
            <p:nvPr/>
          </p:nvSpPr>
          <p:spPr>
            <a:xfrm>
              <a:off x="-519430" y="-454660"/>
              <a:ext cx="7205980" cy="7128510"/>
            </a:xfrm>
            <a:custGeom>
              <a:avLst/>
              <a:gdLst/>
              <a:ahLst/>
              <a:cxnLst/>
              <a:rect l="l" t="t" r="r" b="b"/>
              <a:pathLst>
                <a:path w="7205980" h="7128510">
                  <a:moveTo>
                    <a:pt x="3219450" y="1496060"/>
                  </a:moveTo>
                  <a:cubicBezTo>
                    <a:pt x="3219450" y="1496060"/>
                    <a:pt x="1988820" y="471170"/>
                    <a:pt x="994410" y="1413510"/>
                  </a:cubicBezTo>
                  <a:cubicBezTo>
                    <a:pt x="0" y="2355850"/>
                    <a:pt x="877570" y="3361690"/>
                    <a:pt x="877570" y="3361690"/>
                  </a:cubicBezTo>
                  <a:cubicBezTo>
                    <a:pt x="877570" y="3361690"/>
                    <a:pt x="255270" y="4075430"/>
                    <a:pt x="886460" y="4650740"/>
                  </a:cubicBezTo>
                  <a:cubicBezTo>
                    <a:pt x="1517650" y="5226050"/>
                    <a:pt x="2331720" y="4805680"/>
                    <a:pt x="2331720" y="4805680"/>
                  </a:cubicBezTo>
                  <a:cubicBezTo>
                    <a:pt x="2331720" y="4805680"/>
                    <a:pt x="1508760" y="6214110"/>
                    <a:pt x="2569210" y="6671310"/>
                  </a:cubicBezTo>
                  <a:cubicBezTo>
                    <a:pt x="3629660" y="7128510"/>
                    <a:pt x="4417060" y="6333490"/>
                    <a:pt x="4554220" y="5234940"/>
                  </a:cubicBezTo>
                  <a:cubicBezTo>
                    <a:pt x="4554220" y="5234940"/>
                    <a:pt x="6164580" y="5582920"/>
                    <a:pt x="6685280" y="4109720"/>
                  </a:cubicBezTo>
                  <a:cubicBezTo>
                    <a:pt x="7205980" y="2636520"/>
                    <a:pt x="5734050" y="2564130"/>
                    <a:pt x="5734050" y="2564130"/>
                  </a:cubicBezTo>
                  <a:cubicBezTo>
                    <a:pt x="5734050" y="2564130"/>
                    <a:pt x="6200140" y="1188720"/>
                    <a:pt x="5093970" y="594360"/>
                  </a:cubicBezTo>
                  <a:cubicBezTo>
                    <a:pt x="3987800" y="0"/>
                    <a:pt x="3219450" y="1496060"/>
                    <a:pt x="3219450" y="1496060"/>
                  </a:cubicBezTo>
                  <a:close/>
                </a:path>
              </a:pathLst>
            </a:custGeom>
            <a:blipFill>
              <a:blip r:embed="rId2"/>
              <a:stretch>
                <a:fillRect l="-568" r="-568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91180" y="3365435"/>
            <a:ext cx="3539101" cy="3579912"/>
            <a:chOff x="0" y="0"/>
            <a:chExt cx="6277610" cy="6350000"/>
          </a:xfrm>
        </p:grpSpPr>
        <p:sp>
          <p:nvSpPr>
            <p:cNvPr id="5" name="Freeform 5"/>
            <p:cNvSpPr/>
            <p:nvPr/>
          </p:nvSpPr>
          <p:spPr>
            <a:xfrm>
              <a:off x="-519430" y="-454660"/>
              <a:ext cx="7205980" cy="7128510"/>
            </a:xfrm>
            <a:custGeom>
              <a:avLst/>
              <a:gdLst/>
              <a:ahLst/>
              <a:cxnLst/>
              <a:rect l="l" t="t" r="r" b="b"/>
              <a:pathLst>
                <a:path w="7205980" h="7128510">
                  <a:moveTo>
                    <a:pt x="3219450" y="1496060"/>
                  </a:moveTo>
                  <a:cubicBezTo>
                    <a:pt x="3219450" y="1496060"/>
                    <a:pt x="1988820" y="471170"/>
                    <a:pt x="994410" y="1413510"/>
                  </a:cubicBezTo>
                  <a:cubicBezTo>
                    <a:pt x="0" y="2355850"/>
                    <a:pt x="877570" y="3361690"/>
                    <a:pt x="877570" y="3361690"/>
                  </a:cubicBezTo>
                  <a:cubicBezTo>
                    <a:pt x="877570" y="3361690"/>
                    <a:pt x="255270" y="4075430"/>
                    <a:pt x="886460" y="4650740"/>
                  </a:cubicBezTo>
                  <a:cubicBezTo>
                    <a:pt x="1517650" y="5226050"/>
                    <a:pt x="2331720" y="4805680"/>
                    <a:pt x="2331720" y="4805680"/>
                  </a:cubicBezTo>
                  <a:cubicBezTo>
                    <a:pt x="2331720" y="4805680"/>
                    <a:pt x="1508760" y="6214110"/>
                    <a:pt x="2569210" y="6671310"/>
                  </a:cubicBezTo>
                  <a:cubicBezTo>
                    <a:pt x="3629660" y="7128510"/>
                    <a:pt x="4417060" y="6333490"/>
                    <a:pt x="4554220" y="5234940"/>
                  </a:cubicBezTo>
                  <a:cubicBezTo>
                    <a:pt x="4554220" y="5234940"/>
                    <a:pt x="6164580" y="5582920"/>
                    <a:pt x="6685280" y="4109720"/>
                  </a:cubicBezTo>
                  <a:cubicBezTo>
                    <a:pt x="7205980" y="2636520"/>
                    <a:pt x="5734050" y="2564130"/>
                    <a:pt x="5734050" y="2564130"/>
                  </a:cubicBezTo>
                  <a:cubicBezTo>
                    <a:pt x="5734050" y="2564130"/>
                    <a:pt x="6200140" y="1188720"/>
                    <a:pt x="5093970" y="594360"/>
                  </a:cubicBezTo>
                  <a:cubicBezTo>
                    <a:pt x="3987800" y="0"/>
                    <a:pt x="3219450" y="1496060"/>
                    <a:pt x="3219450" y="1496060"/>
                  </a:cubicBezTo>
                  <a:close/>
                </a:path>
              </a:pathLst>
            </a:custGeom>
            <a:blipFill>
              <a:blip r:embed="rId3"/>
              <a:stretch>
                <a:fillRect t="-3084" b="-308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26691" y="6624364"/>
            <a:ext cx="3811472" cy="3855424"/>
            <a:chOff x="0" y="0"/>
            <a:chExt cx="6277610" cy="6350000"/>
          </a:xfrm>
        </p:grpSpPr>
        <p:sp>
          <p:nvSpPr>
            <p:cNvPr id="7" name="Freeform 7"/>
            <p:cNvSpPr/>
            <p:nvPr/>
          </p:nvSpPr>
          <p:spPr>
            <a:xfrm>
              <a:off x="-519430" y="-454660"/>
              <a:ext cx="7205980" cy="7128510"/>
            </a:xfrm>
            <a:custGeom>
              <a:avLst/>
              <a:gdLst/>
              <a:ahLst/>
              <a:cxnLst/>
              <a:rect l="l" t="t" r="r" b="b"/>
              <a:pathLst>
                <a:path w="7205980" h="7128510">
                  <a:moveTo>
                    <a:pt x="3219450" y="1496060"/>
                  </a:moveTo>
                  <a:cubicBezTo>
                    <a:pt x="3219450" y="1496060"/>
                    <a:pt x="1988820" y="471170"/>
                    <a:pt x="994410" y="1413510"/>
                  </a:cubicBezTo>
                  <a:cubicBezTo>
                    <a:pt x="0" y="2355850"/>
                    <a:pt x="877570" y="3361690"/>
                    <a:pt x="877570" y="3361690"/>
                  </a:cubicBezTo>
                  <a:cubicBezTo>
                    <a:pt x="877570" y="3361690"/>
                    <a:pt x="255270" y="4075430"/>
                    <a:pt x="886460" y="4650740"/>
                  </a:cubicBezTo>
                  <a:cubicBezTo>
                    <a:pt x="1517650" y="5226050"/>
                    <a:pt x="2331720" y="4805680"/>
                    <a:pt x="2331720" y="4805680"/>
                  </a:cubicBezTo>
                  <a:cubicBezTo>
                    <a:pt x="2331720" y="4805680"/>
                    <a:pt x="1508760" y="6214110"/>
                    <a:pt x="2569210" y="6671310"/>
                  </a:cubicBezTo>
                  <a:cubicBezTo>
                    <a:pt x="3629660" y="7128510"/>
                    <a:pt x="4417060" y="6333490"/>
                    <a:pt x="4554220" y="5234940"/>
                  </a:cubicBezTo>
                  <a:cubicBezTo>
                    <a:pt x="4554220" y="5234940"/>
                    <a:pt x="6164580" y="5582920"/>
                    <a:pt x="6685280" y="4109720"/>
                  </a:cubicBezTo>
                  <a:cubicBezTo>
                    <a:pt x="7205980" y="2636520"/>
                    <a:pt x="5734050" y="2564130"/>
                    <a:pt x="5734050" y="2564130"/>
                  </a:cubicBezTo>
                  <a:cubicBezTo>
                    <a:pt x="5734050" y="2564130"/>
                    <a:pt x="6200140" y="1188720"/>
                    <a:pt x="5093970" y="594360"/>
                  </a:cubicBezTo>
                  <a:cubicBezTo>
                    <a:pt x="3987800" y="0"/>
                    <a:pt x="3219450" y="1496060"/>
                    <a:pt x="3219450" y="1496060"/>
                  </a:cubicBezTo>
                  <a:close/>
                </a:path>
              </a:pathLst>
            </a:custGeom>
            <a:blipFill>
              <a:blip r:embed="rId4"/>
              <a:stretch>
                <a:fillRect t="-43159" b="-43159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37349" y="2746869"/>
            <a:ext cx="1424191" cy="1953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37005" y="6597439"/>
            <a:ext cx="3652652" cy="228290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470197" y="-9525"/>
            <a:ext cx="723523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FFFF"/>
                </a:solidFill>
                <a:latin typeface="Raleway Heavy Bold"/>
              </a:rPr>
              <a:t>Contact us</a:t>
            </a: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FFFF"/>
                </a:solidFill>
                <a:latin typeface="Raleway Heavy Bold"/>
              </a:rPr>
              <a:t>065-6828019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30281" y="916043"/>
            <a:ext cx="7439916" cy="68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20"/>
              </a:lnSpc>
              <a:spcBef>
                <a:spcPct val="0"/>
              </a:spcBef>
            </a:pPr>
            <a:r>
              <a:rPr lang="en-US" sz="4169" spc="150">
                <a:solidFill>
                  <a:srgbClr val="FFFFFF"/>
                </a:solidFill>
                <a:latin typeface="Raleway Heavy"/>
              </a:rPr>
              <a:t>GRAINNE LYNCH DP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30281" y="4310852"/>
            <a:ext cx="7997406" cy="68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20"/>
              </a:lnSpc>
              <a:spcBef>
                <a:spcPct val="0"/>
              </a:spcBef>
            </a:pPr>
            <a:r>
              <a:rPr lang="en-US" sz="4169" spc="150">
                <a:solidFill>
                  <a:srgbClr val="FFFFFF"/>
                </a:solidFill>
                <a:latin typeface="Raleway Heavy"/>
              </a:rPr>
              <a:t>EMER MURPHY 6A-6E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18664" y="7705662"/>
            <a:ext cx="8093639" cy="601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70"/>
              </a:lnSpc>
              <a:spcBef>
                <a:spcPct val="0"/>
              </a:spcBef>
            </a:pPr>
            <a:r>
              <a:rPr lang="en-US" sz="3669" spc="132">
                <a:solidFill>
                  <a:srgbClr val="FFFFFF"/>
                </a:solidFill>
                <a:latin typeface="Raleway Heavy"/>
              </a:rPr>
              <a:t>OLIVIA DURCAN 6F-6H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91004" y="1934647"/>
            <a:ext cx="9890619" cy="141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Canva Sans Bold"/>
              </a:rPr>
              <a:t>Ext 108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Canva Sans Bold"/>
              </a:rPr>
              <a:t>grainne.lynch@stflannanscollege.ie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29356" y="5385670"/>
            <a:ext cx="11505992" cy="141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Canva Sans Bold"/>
              </a:rPr>
              <a:t>Ext 107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Canva Sans Bold"/>
              </a:rPr>
              <a:t>emer.murphy@stflannanscollege.ie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70463" y="8697278"/>
            <a:ext cx="12166886" cy="141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Canva Sans Bold"/>
              </a:rPr>
              <a:t>Ext 211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Canva Sans Bold"/>
              </a:rPr>
              <a:t>olivia.durcan@stflannanscollege.ie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99830"/>
            <a:ext cx="1407691" cy="12285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3524" b="3524"/>
          <a:stretch>
            <a:fillRect/>
          </a:stretch>
        </p:blipFill>
        <p:spPr>
          <a:xfrm>
            <a:off x="1567487" y="1325890"/>
            <a:ext cx="16134405" cy="87602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30356" y="66675"/>
            <a:ext cx="11828944" cy="128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814"/>
              </a:lnSpc>
            </a:pPr>
            <a:r>
              <a:rPr lang="en-US" sz="8921">
                <a:solidFill>
                  <a:srgbClr val="FFFFFF"/>
                </a:solidFill>
                <a:latin typeface="Raleway Heavy Bold"/>
              </a:rPr>
              <a:t>Important Dates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57355" y="469190"/>
            <a:ext cx="5091220" cy="3131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02965" y="7524587"/>
            <a:ext cx="2588410" cy="2703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3022" y="1508011"/>
            <a:ext cx="12157679" cy="185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251"/>
              </a:lnSpc>
            </a:pPr>
            <a:r>
              <a:rPr lang="en-US" sz="12956">
                <a:solidFill>
                  <a:srgbClr val="FFFFFF"/>
                </a:solidFill>
                <a:latin typeface="Raleway Heavy Bold"/>
              </a:rPr>
              <a:t>Driving policy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0222" y="3787355"/>
            <a:ext cx="17638353" cy="432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04"/>
              </a:lnSpc>
              <a:spcBef>
                <a:spcPct val="0"/>
              </a:spcBef>
            </a:pPr>
            <a:r>
              <a:rPr lang="en-US" sz="6146" spc="221">
                <a:solidFill>
                  <a:srgbClr val="4D4D4D"/>
                </a:solidFill>
                <a:latin typeface="Raleway Bold"/>
              </a:rPr>
              <a:t>Any student who drives to school must register their vehicle with the Deputy Principal Ms. Grainne Lynch &amp; sign our school policy on student driving.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31840" y="84601"/>
            <a:ext cx="1685896" cy="168589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81610" y="-181610"/>
              <a:ext cx="6713221" cy="6713221"/>
            </a:xfrm>
            <a:custGeom>
              <a:avLst/>
              <a:gdLst/>
              <a:ahLst/>
              <a:cxnLst/>
              <a:rect l="l" t="t" r="r" b="b"/>
              <a:pathLst>
                <a:path w="6713221" h="6713221">
                  <a:moveTo>
                    <a:pt x="5986780" y="726440"/>
                  </a:moveTo>
                  <a:cubicBezTo>
                    <a:pt x="5260340" y="0"/>
                    <a:pt x="4083050" y="0"/>
                    <a:pt x="3356610" y="726440"/>
                  </a:cubicBezTo>
                  <a:cubicBezTo>
                    <a:pt x="2630170" y="0"/>
                    <a:pt x="1452880" y="0"/>
                    <a:pt x="726440" y="726440"/>
                  </a:cubicBezTo>
                  <a:cubicBezTo>
                    <a:pt x="0" y="1452880"/>
                    <a:pt x="0" y="2630170"/>
                    <a:pt x="726440" y="3356610"/>
                  </a:cubicBezTo>
                  <a:cubicBezTo>
                    <a:pt x="0" y="4083050"/>
                    <a:pt x="0" y="5260340"/>
                    <a:pt x="726440" y="5986780"/>
                  </a:cubicBezTo>
                  <a:cubicBezTo>
                    <a:pt x="1452880" y="6713221"/>
                    <a:pt x="2630170" y="6713220"/>
                    <a:pt x="3356610" y="5986780"/>
                  </a:cubicBezTo>
                  <a:cubicBezTo>
                    <a:pt x="4083050" y="6713220"/>
                    <a:pt x="5260340" y="6713220"/>
                    <a:pt x="5986780" y="5986780"/>
                  </a:cubicBezTo>
                  <a:cubicBezTo>
                    <a:pt x="6713221" y="5260340"/>
                    <a:pt x="6713220" y="4083050"/>
                    <a:pt x="5986780" y="3356610"/>
                  </a:cubicBezTo>
                  <a:cubicBezTo>
                    <a:pt x="6713220" y="2630170"/>
                    <a:pt x="6713220" y="1452880"/>
                    <a:pt x="5986780" y="72644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609097" y="114300"/>
            <a:ext cx="13874444" cy="184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251"/>
              </a:lnSpc>
            </a:pPr>
            <a:r>
              <a:rPr lang="en-US" sz="12956">
                <a:solidFill>
                  <a:srgbClr val="FFFFFF"/>
                </a:solidFill>
                <a:latin typeface="Raleway Heavy Bold"/>
              </a:rPr>
              <a:t>vsware 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1840" y="1830912"/>
            <a:ext cx="17483542" cy="845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6"/>
              </a:lnSpc>
            </a:pPr>
            <a:r>
              <a:rPr lang="en-US" sz="5333" spc="191">
                <a:solidFill>
                  <a:srgbClr val="4D4D4D"/>
                </a:solidFill>
                <a:latin typeface="Raleway Bold"/>
              </a:rPr>
              <a:t>Any parents with issues downloading the app  or  accessing their password please e-mail info@stflannanscollege.ie</a:t>
            </a:r>
          </a:p>
          <a:p>
            <a:pPr>
              <a:lnSpc>
                <a:spcPts val="7466"/>
              </a:lnSpc>
            </a:pPr>
            <a:endParaRPr lang="en-US" sz="5333" spc="191">
              <a:solidFill>
                <a:srgbClr val="4D4D4D"/>
              </a:solidFill>
              <a:latin typeface="Raleway Bold"/>
            </a:endParaRPr>
          </a:p>
          <a:p>
            <a:pPr>
              <a:lnSpc>
                <a:spcPts val="7466"/>
              </a:lnSpc>
            </a:pPr>
            <a:r>
              <a:rPr lang="en-US" sz="5333" spc="191">
                <a:solidFill>
                  <a:srgbClr val="4D4D4D"/>
                </a:solidFill>
                <a:latin typeface="Raleway Bold"/>
              </a:rPr>
              <a:t>Please continue to input absentee notes before 8.30 am each morning if possible</a:t>
            </a:r>
          </a:p>
          <a:p>
            <a:pPr>
              <a:lnSpc>
                <a:spcPts val="7466"/>
              </a:lnSpc>
            </a:pPr>
            <a:endParaRPr lang="en-US" sz="5333" spc="191">
              <a:solidFill>
                <a:srgbClr val="4D4D4D"/>
              </a:solidFill>
              <a:latin typeface="Raleway Bold"/>
            </a:endParaRPr>
          </a:p>
          <a:p>
            <a:pPr marL="0" lvl="0" indent="0">
              <a:lnSpc>
                <a:spcPts val="7466"/>
              </a:lnSpc>
              <a:spcBef>
                <a:spcPct val="0"/>
              </a:spcBef>
            </a:pPr>
            <a:r>
              <a:rPr lang="en-US" sz="5333" spc="191">
                <a:solidFill>
                  <a:srgbClr val="4D4D4D"/>
                </a:solidFill>
                <a:latin typeface="Raleway Bold"/>
              </a:rPr>
              <a:t>Reminder that parents/guardians must sign out their son/daughter at the main office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783556"/>
            <a:ext cx="18059026" cy="509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65"/>
              </a:lnSpc>
            </a:pPr>
            <a:r>
              <a:rPr lang="en-US" sz="5189" spc="186">
                <a:solidFill>
                  <a:srgbClr val="E64532"/>
                </a:solidFill>
                <a:latin typeface="Montaser Arabic Bold"/>
              </a:rPr>
              <a:t>There has been a decline in student attendance in recent times. </a:t>
            </a:r>
          </a:p>
          <a:p>
            <a:pPr algn="just">
              <a:lnSpc>
                <a:spcPts val="7265"/>
              </a:lnSpc>
            </a:pPr>
            <a:r>
              <a:rPr lang="en-US" sz="5189" spc="186">
                <a:solidFill>
                  <a:srgbClr val="E64532"/>
                </a:solidFill>
                <a:latin typeface="Montaser Arabic Bold"/>
              </a:rPr>
              <a:t>We are asking all parents to arrange appointments, driving lessons etc outside of school hours where possible. </a:t>
            </a:r>
          </a:p>
          <a:p>
            <a:pPr marL="0" lvl="0" indent="0" algn="r">
              <a:lnSpc>
                <a:spcPts val="4284"/>
              </a:lnSpc>
              <a:spcBef>
                <a:spcPct val="0"/>
              </a:spcBef>
            </a:pPr>
            <a:endParaRPr lang="en-US" sz="5189" spc="186">
              <a:solidFill>
                <a:srgbClr val="E64532"/>
              </a:solidFill>
              <a:latin typeface="Montaser Arabic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36532" y="927446"/>
            <a:ext cx="10149840" cy="185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251"/>
              </a:lnSpc>
            </a:pPr>
            <a:r>
              <a:rPr lang="en-US" sz="12956">
                <a:solidFill>
                  <a:srgbClr val="FFFFFF"/>
                </a:solidFill>
                <a:latin typeface="Raleway Heavy Bold"/>
              </a:rPr>
              <a:t>Uniform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19290" y="3424470"/>
            <a:ext cx="13194271" cy="7095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9"/>
              </a:lnSpc>
            </a:pPr>
            <a:r>
              <a:rPr lang="en-US" sz="6806" spc="245">
                <a:solidFill>
                  <a:srgbClr val="000000"/>
                </a:solidFill>
                <a:latin typeface="Raleway Bold"/>
              </a:rPr>
              <a:t>Full uniform must be worn</a:t>
            </a:r>
          </a:p>
          <a:p>
            <a:pPr algn="ctr">
              <a:lnSpc>
                <a:spcPts val="9529"/>
              </a:lnSpc>
            </a:pPr>
            <a:r>
              <a:rPr lang="en-US" sz="6806" spc="245">
                <a:solidFill>
                  <a:srgbClr val="000000"/>
                </a:solidFill>
                <a:latin typeface="Raleway Bold"/>
              </a:rPr>
              <a:t>Boys must be clean shaven </a:t>
            </a:r>
          </a:p>
          <a:p>
            <a:pPr algn="ctr">
              <a:lnSpc>
                <a:spcPts val="9529"/>
              </a:lnSpc>
            </a:pPr>
            <a:r>
              <a:rPr lang="en-US" sz="6806" spc="245">
                <a:solidFill>
                  <a:srgbClr val="000000"/>
                </a:solidFill>
                <a:latin typeface="Raleway Bold"/>
              </a:rPr>
              <a:t>No facial piercings</a:t>
            </a:r>
          </a:p>
          <a:p>
            <a:pPr algn="ctr">
              <a:lnSpc>
                <a:spcPts val="9529"/>
              </a:lnSpc>
            </a:pPr>
            <a:r>
              <a:rPr lang="en-US" sz="6806" spc="245">
                <a:solidFill>
                  <a:srgbClr val="000000"/>
                </a:solidFill>
                <a:latin typeface="Raleway Bold"/>
              </a:rPr>
              <a:t>Black shoes</a:t>
            </a:r>
          </a:p>
          <a:p>
            <a:pPr algn="ctr">
              <a:lnSpc>
                <a:spcPts val="9529"/>
              </a:lnSpc>
            </a:pPr>
            <a:r>
              <a:rPr lang="en-US" sz="6806" spc="245">
                <a:solidFill>
                  <a:srgbClr val="000000"/>
                </a:solidFill>
                <a:latin typeface="Raleway Bold"/>
              </a:rPr>
              <a:t>Natural  hair colouring  </a:t>
            </a:r>
          </a:p>
          <a:p>
            <a:pPr marL="0" lvl="0" indent="0" algn="ctr">
              <a:lnSpc>
                <a:spcPts val="8335"/>
              </a:lnSpc>
              <a:spcBef>
                <a:spcPct val="0"/>
              </a:spcBef>
            </a:pPr>
            <a:endParaRPr lang="en-US" sz="6806" spc="245">
              <a:solidFill>
                <a:srgbClr val="000000"/>
              </a:solidFill>
              <a:latin typeface="Raleway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43041">
            <a:off x="871965" y="7869995"/>
            <a:ext cx="15406711" cy="1667909"/>
            <a:chOff x="0" y="0"/>
            <a:chExt cx="4057735" cy="43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7734" cy="439285"/>
            </a:xfrm>
            <a:custGeom>
              <a:avLst/>
              <a:gdLst/>
              <a:ahLst/>
              <a:cxnLst/>
              <a:rect l="l" t="t" r="r" b="b"/>
              <a:pathLst>
                <a:path w="4057734" h="439285">
                  <a:moveTo>
                    <a:pt x="0" y="0"/>
                  </a:moveTo>
                  <a:lnTo>
                    <a:pt x="4057734" y="0"/>
                  </a:lnTo>
                  <a:lnTo>
                    <a:pt x="4057734" y="439285"/>
                  </a:lnTo>
                  <a:lnTo>
                    <a:pt x="0" y="439285"/>
                  </a:lnTo>
                  <a:close/>
                </a:path>
              </a:pathLst>
            </a:custGeom>
            <a:solidFill>
              <a:srgbClr val="7BAF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7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314325"/>
            <a:ext cx="18288000" cy="8402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6"/>
              </a:lnSpc>
            </a:pPr>
            <a:r>
              <a:rPr lang="en-US" sz="15311">
                <a:solidFill>
                  <a:srgbClr val="D37242"/>
                </a:solidFill>
                <a:latin typeface="Raleway Heavy Bold"/>
              </a:rPr>
              <a:t>After school study</a:t>
            </a:r>
          </a:p>
          <a:p>
            <a:pPr algn="ctr">
              <a:lnSpc>
                <a:spcPts val="11601"/>
              </a:lnSpc>
            </a:pPr>
            <a:r>
              <a:rPr lang="en-US" sz="8286">
                <a:solidFill>
                  <a:srgbClr val="D37242"/>
                </a:solidFill>
                <a:latin typeface="Raleway Heavy Bold"/>
              </a:rPr>
              <a:t>Spaces available</a:t>
            </a:r>
          </a:p>
          <a:p>
            <a:pPr algn="ctr">
              <a:lnSpc>
                <a:spcPts val="8537"/>
              </a:lnSpc>
            </a:pPr>
            <a:r>
              <a:rPr lang="en-US" sz="6097">
                <a:solidFill>
                  <a:srgbClr val="D37242"/>
                </a:solidFill>
                <a:latin typeface="Raleway Heavy Bold"/>
              </a:rPr>
              <a:t>Mon - Tues 4.30 - 6.00 &amp; 6.15 - 7.45 </a:t>
            </a:r>
          </a:p>
          <a:p>
            <a:pPr algn="ctr">
              <a:lnSpc>
                <a:spcPts val="8998"/>
              </a:lnSpc>
            </a:pPr>
            <a:r>
              <a:rPr lang="en-US" sz="6427">
                <a:solidFill>
                  <a:srgbClr val="D37242"/>
                </a:solidFill>
                <a:latin typeface="Raleway Heavy Bold"/>
              </a:rPr>
              <a:t>Wed - Fri 3.45 - 5.15 &amp; 5.30 - 7.00 </a:t>
            </a:r>
          </a:p>
          <a:p>
            <a:pPr>
              <a:lnSpc>
                <a:spcPts val="7777"/>
              </a:lnSpc>
            </a:pPr>
            <a:r>
              <a:rPr lang="en-US" sz="5555">
                <a:solidFill>
                  <a:srgbClr val="D37242"/>
                </a:solidFill>
                <a:latin typeface="Raleway Heavy Bold"/>
              </a:rPr>
              <a:t>     Cost: €3 a day paid online in 5 weekly payments</a:t>
            </a:r>
          </a:p>
          <a:p>
            <a:pPr marL="0" lvl="0" indent="0">
              <a:lnSpc>
                <a:spcPts val="7777"/>
              </a:lnSpc>
              <a:spcBef>
                <a:spcPct val="0"/>
              </a:spcBef>
            </a:pPr>
            <a:r>
              <a:rPr lang="en-US" sz="5555">
                <a:solidFill>
                  <a:srgbClr val="D37242"/>
                </a:solidFill>
                <a:latin typeface="Raleway Heavy Bold"/>
              </a:rPr>
              <a:t>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399" y="2343670"/>
            <a:ext cx="2070415" cy="21909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62324" y="7865552"/>
            <a:ext cx="2352661" cy="219091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153910">
            <a:off x="141267" y="7845418"/>
            <a:ext cx="16869770" cy="1635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81"/>
              </a:lnSpc>
              <a:spcBef>
                <a:spcPct val="0"/>
              </a:spcBef>
            </a:pPr>
            <a:r>
              <a:rPr lang="en-US" sz="5801" spc="208">
                <a:solidFill>
                  <a:srgbClr val="661A12"/>
                </a:solidFill>
                <a:latin typeface="Raleway Bold"/>
              </a:rPr>
              <a:t>For more information e-mail michael.kelly@stflannanscollege.ie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95596dcf-8701-415f-b452-bb8d52465a77" xsi:nil="true"/>
    <FolderType xmlns="95596dcf-8701-415f-b452-bb8d52465a77" xsi:nil="true"/>
    <Student_Groups xmlns="95596dcf-8701-415f-b452-bb8d52465a77">
      <UserInfo>
        <DisplayName/>
        <AccountId xsi:nil="true"/>
        <AccountType/>
      </UserInfo>
    </Student_Groups>
    <Students xmlns="95596dcf-8701-415f-b452-bb8d52465a77">
      <UserInfo>
        <DisplayName/>
        <AccountId xsi:nil="true"/>
        <AccountType/>
      </UserInfo>
    </Students>
    <Distribution_Groups xmlns="95596dcf-8701-415f-b452-bb8d52465a77" xsi:nil="true"/>
    <TeamsChannelId xmlns="95596dcf-8701-415f-b452-bb8d52465a77" xsi:nil="true"/>
    <Self_Registration_Enabled xmlns="95596dcf-8701-415f-b452-bb8d52465a77" xsi:nil="true"/>
    <Has_Teacher_Only_SectionGroup xmlns="95596dcf-8701-415f-b452-bb8d52465a77" xsi:nil="true"/>
    <Math_Settings xmlns="95596dcf-8701-415f-b452-bb8d52465a77" xsi:nil="true"/>
    <AppVersion xmlns="95596dcf-8701-415f-b452-bb8d52465a77" xsi:nil="true"/>
    <Invited_Students xmlns="95596dcf-8701-415f-b452-bb8d52465a77" xsi:nil="true"/>
    <IsNotebookLocked xmlns="95596dcf-8701-415f-b452-bb8d52465a77" xsi:nil="true"/>
    <DefaultSectionNames xmlns="95596dcf-8701-415f-b452-bb8d52465a77" xsi:nil="true"/>
    <Is_Collaboration_Space_Locked xmlns="95596dcf-8701-415f-b452-bb8d52465a77" xsi:nil="true"/>
    <Templates xmlns="95596dcf-8701-415f-b452-bb8d52465a77" xsi:nil="true"/>
    <Teachers xmlns="95596dcf-8701-415f-b452-bb8d52465a77">
      <UserInfo>
        <DisplayName/>
        <AccountId xsi:nil="true"/>
        <AccountType/>
      </UserInfo>
    </Teachers>
    <Invited_Teachers xmlns="95596dcf-8701-415f-b452-bb8d52465a77" xsi:nil="true"/>
    <Teams_Channel_Section_Location xmlns="95596dcf-8701-415f-b452-bb8d52465a77" xsi:nil="true"/>
    <Owner xmlns="95596dcf-8701-415f-b452-bb8d52465a77">
      <UserInfo>
        <DisplayName/>
        <AccountId xsi:nil="true"/>
        <AccountType/>
      </UserInfo>
    </Owner>
    <CultureName xmlns="95596dcf-8701-415f-b452-bb8d52465a77" xsi:nil="true"/>
    <LMS_Mappings xmlns="95596dcf-8701-415f-b452-bb8d52465a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79A099B821A48B8EB9705F1AB2E92" ma:contentTypeVersion="35" ma:contentTypeDescription="Create a new document." ma:contentTypeScope="" ma:versionID="7150d6a0a55c2cfc055b69e39ce0cd15">
  <xsd:schema xmlns:xsd="http://www.w3.org/2001/XMLSchema" xmlns:xs="http://www.w3.org/2001/XMLSchema" xmlns:p="http://schemas.microsoft.com/office/2006/metadata/properties" xmlns:ns3="95596dcf-8701-415f-b452-bb8d52465a77" xmlns:ns4="416644c5-b321-4103-a695-f1683d7bcd62" targetNamespace="http://schemas.microsoft.com/office/2006/metadata/properties" ma:root="true" ma:fieldsID="b7721c34e713c168e1e8081b9b6b9400" ns3:_="" ns4:_="">
    <xsd:import namespace="95596dcf-8701-415f-b452-bb8d52465a77"/>
    <xsd:import namespace="416644c5-b321-4103-a695-f1683d7bcd62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TeamsChannelId" minOccurs="0"/>
                <xsd:element ref="ns3:Templates" minOccurs="0"/>
                <xsd:element ref="ns3:IsNotebookLocked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ath_Settings" minOccurs="0"/>
                <xsd:element ref="ns3:Distribution_Groups" minOccurs="0"/>
                <xsd:element ref="ns3:LMS_Mappings" minOccurs="0"/>
                <xsd:element ref="ns3:Teams_Channel_Section_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96dcf-8701-415f-b452-bb8d52465a77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3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TeamsChannelId" ma:index="31" nillable="true" ma:displayName="Teams Channel Id" ma:internalName="TeamsChannelId">
      <xsd:simpleType>
        <xsd:restriction base="dms:Text"/>
      </xsd:simpleType>
    </xsd:element>
    <xsd:element name="Templates" ma:index="32" nillable="true" ma:displayName="Templates" ma:internalName="Templates">
      <xsd:simpleType>
        <xsd:restriction base="dms:Note">
          <xsd:maxLength value="255"/>
        </xsd:restriction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ath_Settings" ma:index="38" nillable="true" ma:displayName="Math Settings" ma:internalName="Math_Settings">
      <xsd:simpleType>
        <xsd:restriction base="dms:Text"/>
      </xsd:simpleType>
    </xsd:element>
    <xsd:element name="Distribution_Groups" ma:index="3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40" nillable="true" ma:displayName="LMS Mappings" ma:internalName="LMS_Mappings">
      <xsd:simpleType>
        <xsd:restriction base="dms:Note">
          <xsd:maxLength value="255"/>
        </xsd:restriction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644c5-b321-4103-a695-f1683d7bcd62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FE3853-A4BF-4632-A869-61B34CE3E61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16644c5-b321-4103-a695-f1683d7bcd62"/>
    <ds:schemaRef ds:uri="http://purl.org/dc/elements/1.1/"/>
    <ds:schemaRef ds:uri="http://schemas.microsoft.com/office/2006/metadata/properties"/>
    <ds:schemaRef ds:uri="95596dcf-8701-415f-b452-bb8d52465a7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8DB4850-7EE0-4261-84B7-3FC91E7869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489DE8-AC24-4CDC-B31C-C3D6289A82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596dcf-8701-415f-b452-bb8d52465a77"/>
    <ds:schemaRef ds:uri="416644c5-b321-4103-a695-f1683d7bcd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280</Words>
  <Application>Microsoft Office PowerPoint</Application>
  <PresentationFormat>Custom</PresentationFormat>
  <Paragraphs>53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Phone Usage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Yr Parent Information evening </dc:title>
  <cp:lastModifiedBy>Emer Murphy</cp:lastModifiedBy>
  <cp:revision>56</cp:revision>
  <dcterms:created xsi:type="dcterms:W3CDTF">2006-08-16T00:00:00Z</dcterms:created>
  <dcterms:modified xsi:type="dcterms:W3CDTF">2022-10-20T17:36:54Z</dcterms:modified>
  <dc:identifier>DAFPSDgsZJc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0x01010062779A099B821A48B8EB9705F1AB2E92</vt:lpwstr>
  </property>
</Properties>
</file>