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9"/>
  </p:notesMasterIdLst>
  <p:sldIdLst>
    <p:sldId id="349" r:id="rId3"/>
    <p:sldId id="308" r:id="rId4"/>
    <p:sldId id="369" r:id="rId5"/>
    <p:sldId id="310" r:id="rId6"/>
    <p:sldId id="405" r:id="rId7"/>
    <p:sldId id="321" r:id="rId8"/>
    <p:sldId id="299" r:id="rId9"/>
    <p:sldId id="387" r:id="rId10"/>
    <p:sldId id="388" r:id="rId11"/>
    <p:sldId id="379" r:id="rId12"/>
    <p:sldId id="380" r:id="rId13"/>
    <p:sldId id="392" r:id="rId14"/>
    <p:sldId id="386" r:id="rId15"/>
    <p:sldId id="389" r:id="rId16"/>
    <p:sldId id="370" r:id="rId17"/>
    <p:sldId id="382" r:id="rId18"/>
    <p:sldId id="390" r:id="rId19"/>
    <p:sldId id="391" r:id="rId20"/>
    <p:sldId id="393" r:id="rId21"/>
    <p:sldId id="394" r:id="rId22"/>
    <p:sldId id="335" r:id="rId23"/>
    <p:sldId id="395" r:id="rId24"/>
    <p:sldId id="396" r:id="rId25"/>
    <p:sldId id="397" r:id="rId26"/>
    <p:sldId id="398" r:id="rId27"/>
    <p:sldId id="399" r:id="rId28"/>
    <p:sldId id="400" r:id="rId29"/>
    <p:sldId id="401" r:id="rId30"/>
    <p:sldId id="402" r:id="rId31"/>
    <p:sldId id="359" r:id="rId32"/>
    <p:sldId id="342" r:id="rId33"/>
    <p:sldId id="373" r:id="rId34"/>
    <p:sldId id="374" r:id="rId35"/>
    <p:sldId id="266" r:id="rId36"/>
    <p:sldId id="368" r:id="rId37"/>
    <p:sldId id="345" r:id="rId38"/>
    <p:sldId id="365" r:id="rId39"/>
    <p:sldId id="320" r:id="rId40"/>
    <p:sldId id="274" r:id="rId41"/>
    <p:sldId id="276" r:id="rId42"/>
    <p:sldId id="376" r:id="rId43"/>
    <p:sldId id="343" r:id="rId44"/>
    <p:sldId id="344" r:id="rId45"/>
    <p:sldId id="364" r:id="rId46"/>
    <p:sldId id="314" r:id="rId47"/>
    <p:sldId id="278" r:id="rId48"/>
  </p:sldIdLst>
  <p:sldSz cx="9144000" cy="6858000" type="screen4x3"/>
  <p:notesSz cx="6858000" cy="9144000"/>
  <p:defaultTextStyle>
    <a:defPPr>
      <a:defRPr lang="en-I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32" autoAdjust="0"/>
    <p:restoredTop sz="83304" autoAdjust="0"/>
  </p:normalViewPr>
  <p:slideViewPr>
    <p:cSldViewPr>
      <p:cViewPr varScale="1">
        <p:scale>
          <a:sx n="74" d="100"/>
          <a:sy n="74" d="100"/>
        </p:scale>
        <p:origin x="113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17C0DEF-C58F-49C0-9D2B-1E1F6DDBCD33}" type="datetimeFigureOut">
              <a:rPr lang="en-IE"/>
              <a:pPr>
                <a:defRPr/>
              </a:pPr>
              <a:t>24/10/2022</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E"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IE"/>
              <a:t>Click to edit Master text styles</a:t>
            </a:r>
          </a:p>
          <a:p>
            <a:pPr lvl="1"/>
            <a:r>
              <a:rPr lang="en-IE"/>
              <a:t>Second level</a:t>
            </a:r>
          </a:p>
          <a:p>
            <a:pPr lvl="2"/>
            <a:r>
              <a:rPr lang="en-IE"/>
              <a:t>Third level</a:t>
            </a:r>
          </a:p>
          <a:p>
            <a:pPr lvl="3"/>
            <a:r>
              <a:rPr lang="en-IE"/>
              <a:t>Fourth level</a:t>
            </a:r>
          </a:p>
          <a:p>
            <a:pPr lvl="4"/>
            <a:r>
              <a:rPr lang="en-IE"/>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FDF20AF-1595-4E6D-87BF-1476589B8A7F}" type="slidenum">
              <a:rPr lang="en-IE"/>
              <a:pPr>
                <a:defRPr/>
              </a:pPr>
              <a:t>‹#›</a:t>
            </a:fld>
            <a:endParaRPr lang="en-IE"/>
          </a:p>
        </p:txBody>
      </p:sp>
    </p:spTree>
    <p:extLst>
      <p:ext uri="{BB962C8B-B14F-4D97-AF65-F5344CB8AC3E}">
        <p14:creationId xmlns:p14="http://schemas.microsoft.com/office/powerpoint/2010/main" val="7462549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FE16B37-EE5C-490F-95AB-95B7C16748E1}" type="slidenum">
              <a:rPr lang="en-US" altLang="en-US">
                <a:latin typeface="Times New Roman" pitchFamily="18" charset="0"/>
              </a:rPr>
              <a:pPr algn="r" eaLnBrk="1" hangingPunct="1">
                <a:spcBef>
                  <a:spcPct val="0"/>
                </a:spcBef>
              </a:pPr>
              <a:t>1</a:t>
            </a:fld>
            <a:endParaRPr lang="en-US" altLang="en-US">
              <a:latin typeface="Times New Roman"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Times New Roman" pitchFamily="18" charset="0"/>
            </a:endParaRPr>
          </a:p>
        </p:txBody>
      </p:sp>
    </p:spTree>
    <p:extLst>
      <p:ext uri="{BB962C8B-B14F-4D97-AF65-F5344CB8AC3E}">
        <p14:creationId xmlns:p14="http://schemas.microsoft.com/office/powerpoint/2010/main" val="3663652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IE"/>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468936C-B6BF-4250-8242-E27FC62A5CC5}" type="slidenum">
              <a:rPr lang="en-IE"/>
              <a:pPr fontAlgn="base">
                <a:spcBef>
                  <a:spcPct val="0"/>
                </a:spcBef>
                <a:spcAft>
                  <a:spcPct val="0"/>
                </a:spcAft>
              </a:pPr>
              <a:t>40</a:t>
            </a:fld>
            <a:endParaRPr lang="en-IE"/>
          </a:p>
        </p:txBody>
      </p:sp>
    </p:spTree>
    <p:extLst>
      <p:ext uri="{BB962C8B-B14F-4D97-AF65-F5344CB8AC3E}">
        <p14:creationId xmlns:p14="http://schemas.microsoft.com/office/powerpoint/2010/main" val="192965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AE4CA38-2AFE-43C8-B6BB-1560E39712F3}" type="datetimeFigureOut">
              <a:rPr lang="en-US"/>
              <a:pPr>
                <a:defRPr/>
              </a:pPr>
              <a:t>10/24/2022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ECB833-8F21-452F-A695-4C8734FD96C5}" type="slidenum">
              <a:rPr lang="en-US"/>
              <a:pPr>
                <a:defRPr/>
              </a:pPr>
              <a:t>‹#›</a:t>
            </a:fld>
            <a:endParaRPr lang="en-US"/>
          </a:p>
        </p:txBody>
      </p:sp>
    </p:spTree>
    <p:extLst>
      <p:ext uri="{BB962C8B-B14F-4D97-AF65-F5344CB8AC3E}">
        <p14:creationId xmlns:p14="http://schemas.microsoft.com/office/powerpoint/2010/main" val="1463530368"/>
      </p:ext>
    </p:extLst>
  </p:cSld>
  <p:clrMapOvr>
    <a:masterClrMapping/>
  </p:clrMapOvr>
  <p:transition spd="slow">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1409577-71D7-4999-A082-B97DA6F41528}" type="datetimeFigureOut">
              <a:rPr lang="en-US"/>
              <a:pPr>
                <a:defRPr/>
              </a:pPr>
              <a:t>10/24/2022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66A78C-687F-4053-B5BC-4D91E6DD966B}" type="slidenum">
              <a:rPr lang="en-US"/>
              <a:pPr>
                <a:defRPr/>
              </a:pPr>
              <a:t>‹#›</a:t>
            </a:fld>
            <a:endParaRPr lang="en-US"/>
          </a:p>
        </p:txBody>
      </p:sp>
    </p:spTree>
    <p:extLst>
      <p:ext uri="{BB962C8B-B14F-4D97-AF65-F5344CB8AC3E}">
        <p14:creationId xmlns:p14="http://schemas.microsoft.com/office/powerpoint/2010/main" val="2475415805"/>
      </p:ext>
    </p:extLst>
  </p:cSld>
  <p:clrMapOvr>
    <a:masterClrMapping/>
  </p:clrMapOvr>
  <p:transition spd="slow">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0B4908B-B7FC-4D87-94C5-1FCBFB476043}" type="datetimeFigureOut">
              <a:rPr lang="en-US"/>
              <a:pPr>
                <a:defRPr/>
              </a:pPr>
              <a:t>10/24/2022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508E1E-3421-43D9-84A2-777787408DB3}" type="slidenum">
              <a:rPr lang="en-US"/>
              <a:pPr>
                <a:defRPr/>
              </a:pPr>
              <a:t>‹#›</a:t>
            </a:fld>
            <a:endParaRPr lang="en-US"/>
          </a:p>
        </p:txBody>
      </p:sp>
    </p:spTree>
    <p:extLst>
      <p:ext uri="{BB962C8B-B14F-4D97-AF65-F5344CB8AC3E}">
        <p14:creationId xmlns:p14="http://schemas.microsoft.com/office/powerpoint/2010/main" val="3826695190"/>
      </p:ext>
    </p:extLst>
  </p:cSld>
  <p:clrMapOvr>
    <a:masterClrMapping/>
  </p:clrMapOvr>
  <p:transition spd="slow">
    <p:pull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lvl1pPr>
              <a:defRPr/>
            </a:lvl1pPr>
          </a:lstStyle>
          <a:p>
            <a:pPr>
              <a:defRPr/>
            </a:pPr>
            <a:fld id="{21D62E66-7DF2-4516-8037-E80351ACBD71}" type="datetimeFigureOut">
              <a:rPr lang="en-IE"/>
              <a:pPr>
                <a:defRPr/>
              </a:pPr>
              <a:t>24/10/2022</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0F35EFA0-E962-4A10-891D-E446BC02E456}" type="slidenum">
              <a:rPr lang="en-IE"/>
              <a:pPr>
                <a:defRPr/>
              </a:pPr>
              <a:t>‹#›</a:t>
            </a:fld>
            <a:endParaRPr lang="en-IE"/>
          </a:p>
        </p:txBody>
      </p:sp>
    </p:spTree>
    <p:extLst>
      <p:ext uri="{BB962C8B-B14F-4D97-AF65-F5344CB8AC3E}">
        <p14:creationId xmlns:p14="http://schemas.microsoft.com/office/powerpoint/2010/main" val="1609313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lvl1pPr>
              <a:defRPr/>
            </a:lvl1pPr>
          </a:lstStyle>
          <a:p>
            <a:pPr>
              <a:defRPr/>
            </a:pPr>
            <a:fld id="{4583B7CB-CB9B-4638-9002-6B1C390D6553}" type="datetimeFigureOut">
              <a:rPr lang="en-IE"/>
              <a:pPr>
                <a:defRPr/>
              </a:pPr>
              <a:t>24/10/2022</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F372B6A8-98D8-400F-9158-8EC62AE734D2}" type="slidenum">
              <a:rPr lang="en-IE"/>
              <a:pPr>
                <a:defRPr/>
              </a:pPr>
              <a:t>‹#›</a:t>
            </a:fld>
            <a:endParaRPr lang="en-IE"/>
          </a:p>
        </p:txBody>
      </p:sp>
    </p:spTree>
    <p:extLst>
      <p:ext uri="{BB962C8B-B14F-4D97-AF65-F5344CB8AC3E}">
        <p14:creationId xmlns:p14="http://schemas.microsoft.com/office/powerpoint/2010/main" val="1421559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007B83B-D474-448F-883F-3EA0D1D1DEB2}" type="datetimeFigureOut">
              <a:rPr lang="en-IE"/>
              <a:pPr>
                <a:defRPr/>
              </a:pPr>
              <a:t>24/10/2022</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5DF6B994-C838-4E6D-A191-B83870DF65D8}" type="slidenum">
              <a:rPr lang="en-IE"/>
              <a:pPr>
                <a:defRPr/>
              </a:pPr>
              <a:t>‹#›</a:t>
            </a:fld>
            <a:endParaRPr lang="en-IE"/>
          </a:p>
        </p:txBody>
      </p:sp>
    </p:spTree>
    <p:extLst>
      <p:ext uri="{BB962C8B-B14F-4D97-AF65-F5344CB8AC3E}">
        <p14:creationId xmlns:p14="http://schemas.microsoft.com/office/powerpoint/2010/main" val="2630940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3"/>
          <p:cNvSpPr>
            <a:spLocks noGrp="1"/>
          </p:cNvSpPr>
          <p:nvPr>
            <p:ph type="dt" sz="half" idx="10"/>
          </p:nvPr>
        </p:nvSpPr>
        <p:spPr/>
        <p:txBody>
          <a:bodyPr/>
          <a:lstStyle>
            <a:lvl1pPr>
              <a:defRPr/>
            </a:lvl1pPr>
          </a:lstStyle>
          <a:p>
            <a:pPr>
              <a:defRPr/>
            </a:pPr>
            <a:fld id="{8BDE8759-E893-4AB3-979D-931F660D70B5}" type="datetimeFigureOut">
              <a:rPr lang="en-IE"/>
              <a:pPr>
                <a:defRPr/>
              </a:pPr>
              <a:t>24/10/2022</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EA584124-FEC6-434E-92D4-EE6EECEEA9AC}" type="slidenum">
              <a:rPr lang="en-IE"/>
              <a:pPr>
                <a:defRPr/>
              </a:pPr>
              <a:t>‹#›</a:t>
            </a:fld>
            <a:endParaRPr lang="en-IE"/>
          </a:p>
        </p:txBody>
      </p:sp>
    </p:spTree>
    <p:extLst>
      <p:ext uri="{BB962C8B-B14F-4D97-AF65-F5344CB8AC3E}">
        <p14:creationId xmlns:p14="http://schemas.microsoft.com/office/powerpoint/2010/main" val="4288448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3"/>
          <p:cNvSpPr>
            <a:spLocks noGrp="1"/>
          </p:cNvSpPr>
          <p:nvPr>
            <p:ph type="dt" sz="half" idx="10"/>
          </p:nvPr>
        </p:nvSpPr>
        <p:spPr/>
        <p:txBody>
          <a:bodyPr/>
          <a:lstStyle>
            <a:lvl1pPr>
              <a:defRPr/>
            </a:lvl1pPr>
          </a:lstStyle>
          <a:p>
            <a:pPr>
              <a:defRPr/>
            </a:pPr>
            <a:fld id="{A3051591-DB28-44D2-A7A4-3040F7C8444A}" type="datetimeFigureOut">
              <a:rPr lang="en-IE"/>
              <a:pPr>
                <a:defRPr/>
              </a:pPr>
              <a:t>24/10/2022</a:t>
            </a:fld>
            <a:endParaRPr lang="en-IE"/>
          </a:p>
        </p:txBody>
      </p:sp>
      <p:sp>
        <p:nvSpPr>
          <p:cNvPr id="8" name="Footer Placeholder 4"/>
          <p:cNvSpPr>
            <a:spLocks noGrp="1"/>
          </p:cNvSpPr>
          <p:nvPr>
            <p:ph type="ftr" sz="quarter" idx="11"/>
          </p:nvPr>
        </p:nvSpPr>
        <p:spPr/>
        <p:txBody>
          <a:bodyPr/>
          <a:lstStyle>
            <a:lvl1pPr>
              <a:defRPr/>
            </a:lvl1pPr>
          </a:lstStyle>
          <a:p>
            <a:pPr>
              <a:defRPr/>
            </a:pPr>
            <a:endParaRPr lang="en-IE"/>
          </a:p>
        </p:txBody>
      </p:sp>
      <p:sp>
        <p:nvSpPr>
          <p:cNvPr id="9" name="Slide Number Placeholder 5"/>
          <p:cNvSpPr>
            <a:spLocks noGrp="1"/>
          </p:cNvSpPr>
          <p:nvPr>
            <p:ph type="sldNum" sz="quarter" idx="12"/>
          </p:nvPr>
        </p:nvSpPr>
        <p:spPr/>
        <p:txBody>
          <a:bodyPr/>
          <a:lstStyle>
            <a:lvl1pPr>
              <a:defRPr/>
            </a:lvl1pPr>
          </a:lstStyle>
          <a:p>
            <a:pPr>
              <a:defRPr/>
            </a:pPr>
            <a:fld id="{06F63351-F9D8-4A63-9427-B59C81A57077}" type="slidenum">
              <a:rPr lang="en-IE"/>
              <a:pPr>
                <a:defRPr/>
              </a:pPr>
              <a:t>‹#›</a:t>
            </a:fld>
            <a:endParaRPr lang="en-IE"/>
          </a:p>
        </p:txBody>
      </p:sp>
    </p:spTree>
    <p:extLst>
      <p:ext uri="{BB962C8B-B14F-4D97-AF65-F5344CB8AC3E}">
        <p14:creationId xmlns:p14="http://schemas.microsoft.com/office/powerpoint/2010/main" val="3177026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3"/>
          <p:cNvSpPr>
            <a:spLocks noGrp="1"/>
          </p:cNvSpPr>
          <p:nvPr>
            <p:ph type="dt" sz="half" idx="10"/>
          </p:nvPr>
        </p:nvSpPr>
        <p:spPr/>
        <p:txBody>
          <a:bodyPr/>
          <a:lstStyle>
            <a:lvl1pPr>
              <a:defRPr/>
            </a:lvl1pPr>
          </a:lstStyle>
          <a:p>
            <a:pPr>
              <a:defRPr/>
            </a:pPr>
            <a:fld id="{8B731B36-5437-4AED-BD40-E22821696B8E}" type="datetimeFigureOut">
              <a:rPr lang="en-IE"/>
              <a:pPr>
                <a:defRPr/>
              </a:pPr>
              <a:t>24/10/2022</a:t>
            </a:fld>
            <a:endParaRPr lang="en-IE"/>
          </a:p>
        </p:txBody>
      </p:sp>
      <p:sp>
        <p:nvSpPr>
          <p:cNvPr id="4" name="Footer Placeholder 4"/>
          <p:cNvSpPr>
            <a:spLocks noGrp="1"/>
          </p:cNvSpPr>
          <p:nvPr>
            <p:ph type="ftr" sz="quarter" idx="11"/>
          </p:nvPr>
        </p:nvSpPr>
        <p:spPr/>
        <p:txBody>
          <a:bodyPr/>
          <a:lstStyle>
            <a:lvl1pPr>
              <a:defRPr/>
            </a:lvl1pPr>
          </a:lstStyle>
          <a:p>
            <a:pPr>
              <a:defRPr/>
            </a:pPr>
            <a:endParaRPr lang="en-IE"/>
          </a:p>
        </p:txBody>
      </p:sp>
      <p:sp>
        <p:nvSpPr>
          <p:cNvPr id="5" name="Slide Number Placeholder 5"/>
          <p:cNvSpPr>
            <a:spLocks noGrp="1"/>
          </p:cNvSpPr>
          <p:nvPr>
            <p:ph type="sldNum" sz="quarter" idx="12"/>
          </p:nvPr>
        </p:nvSpPr>
        <p:spPr/>
        <p:txBody>
          <a:bodyPr/>
          <a:lstStyle>
            <a:lvl1pPr>
              <a:defRPr/>
            </a:lvl1pPr>
          </a:lstStyle>
          <a:p>
            <a:pPr>
              <a:defRPr/>
            </a:pPr>
            <a:fld id="{AB7B62C7-B664-4A0A-8D1B-0EA6783C0398}" type="slidenum">
              <a:rPr lang="en-IE"/>
              <a:pPr>
                <a:defRPr/>
              </a:pPr>
              <a:t>‹#›</a:t>
            </a:fld>
            <a:endParaRPr lang="en-IE"/>
          </a:p>
        </p:txBody>
      </p:sp>
    </p:spTree>
    <p:extLst>
      <p:ext uri="{BB962C8B-B14F-4D97-AF65-F5344CB8AC3E}">
        <p14:creationId xmlns:p14="http://schemas.microsoft.com/office/powerpoint/2010/main" val="2787462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3C8067-D1A4-4756-B589-5B5DCBDB5DBD}" type="datetimeFigureOut">
              <a:rPr lang="en-IE"/>
              <a:pPr>
                <a:defRPr/>
              </a:pPr>
              <a:t>24/10/2022</a:t>
            </a:fld>
            <a:endParaRPr lang="en-IE"/>
          </a:p>
        </p:txBody>
      </p:sp>
      <p:sp>
        <p:nvSpPr>
          <p:cNvPr id="3" name="Footer Placeholder 4"/>
          <p:cNvSpPr>
            <a:spLocks noGrp="1"/>
          </p:cNvSpPr>
          <p:nvPr>
            <p:ph type="ftr" sz="quarter" idx="11"/>
          </p:nvPr>
        </p:nvSpPr>
        <p:spPr/>
        <p:txBody>
          <a:bodyPr/>
          <a:lstStyle>
            <a:lvl1pPr>
              <a:defRPr/>
            </a:lvl1pPr>
          </a:lstStyle>
          <a:p>
            <a:pPr>
              <a:defRPr/>
            </a:pPr>
            <a:endParaRPr lang="en-IE"/>
          </a:p>
        </p:txBody>
      </p:sp>
      <p:sp>
        <p:nvSpPr>
          <p:cNvPr id="4" name="Slide Number Placeholder 5"/>
          <p:cNvSpPr>
            <a:spLocks noGrp="1"/>
          </p:cNvSpPr>
          <p:nvPr>
            <p:ph type="sldNum" sz="quarter" idx="12"/>
          </p:nvPr>
        </p:nvSpPr>
        <p:spPr/>
        <p:txBody>
          <a:bodyPr/>
          <a:lstStyle>
            <a:lvl1pPr>
              <a:defRPr/>
            </a:lvl1pPr>
          </a:lstStyle>
          <a:p>
            <a:pPr>
              <a:defRPr/>
            </a:pPr>
            <a:fld id="{3359C76D-98CB-4687-AF71-30BBFE58CCEF}" type="slidenum">
              <a:rPr lang="en-IE"/>
              <a:pPr>
                <a:defRPr/>
              </a:pPr>
              <a:t>‹#›</a:t>
            </a:fld>
            <a:endParaRPr lang="en-IE"/>
          </a:p>
        </p:txBody>
      </p:sp>
    </p:spTree>
    <p:extLst>
      <p:ext uri="{BB962C8B-B14F-4D97-AF65-F5344CB8AC3E}">
        <p14:creationId xmlns:p14="http://schemas.microsoft.com/office/powerpoint/2010/main" val="593766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709A79A-012D-4E2E-A2EB-727D8F4578B9}" type="datetimeFigureOut">
              <a:rPr lang="en-IE"/>
              <a:pPr>
                <a:defRPr/>
              </a:pPr>
              <a:t>24/10/2022</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5D38962D-AA21-477E-ADD7-2A771F16F364}" type="slidenum">
              <a:rPr lang="en-IE"/>
              <a:pPr>
                <a:defRPr/>
              </a:pPr>
              <a:t>‹#›</a:t>
            </a:fld>
            <a:endParaRPr lang="en-IE"/>
          </a:p>
        </p:txBody>
      </p:sp>
    </p:spTree>
    <p:extLst>
      <p:ext uri="{BB962C8B-B14F-4D97-AF65-F5344CB8AC3E}">
        <p14:creationId xmlns:p14="http://schemas.microsoft.com/office/powerpoint/2010/main" val="587711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293D577-B162-4940-B517-045BAFBD6CA5}" type="datetimeFigureOut">
              <a:rPr lang="en-US"/>
              <a:pPr>
                <a:defRPr/>
              </a:pPr>
              <a:t>10/24/2022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5F881E-B412-4D68-BB64-B89296421B08}" type="slidenum">
              <a:rPr lang="en-US"/>
              <a:pPr>
                <a:defRPr/>
              </a:pPr>
              <a:t>‹#›</a:t>
            </a:fld>
            <a:endParaRPr lang="en-US"/>
          </a:p>
        </p:txBody>
      </p:sp>
    </p:spTree>
    <p:extLst>
      <p:ext uri="{BB962C8B-B14F-4D97-AF65-F5344CB8AC3E}">
        <p14:creationId xmlns:p14="http://schemas.microsoft.com/office/powerpoint/2010/main" val="389640998"/>
      </p:ext>
    </p:extLst>
  </p:cSld>
  <p:clrMapOvr>
    <a:masterClrMapping/>
  </p:clrMapOvr>
  <p:transition spd="slow">
    <p:pull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3E6EAAD-8D86-4BEA-AB77-34826FB33A46}" type="datetimeFigureOut">
              <a:rPr lang="en-IE"/>
              <a:pPr>
                <a:defRPr/>
              </a:pPr>
              <a:t>24/10/2022</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EAC88BF9-E69A-4E3B-8672-EEA0045E37C7}" type="slidenum">
              <a:rPr lang="en-IE"/>
              <a:pPr>
                <a:defRPr/>
              </a:pPr>
              <a:t>‹#›</a:t>
            </a:fld>
            <a:endParaRPr lang="en-IE"/>
          </a:p>
        </p:txBody>
      </p:sp>
    </p:spTree>
    <p:extLst>
      <p:ext uri="{BB962C8B-B14F-4D97-AF65-F5344CB8AC3E}">
        <p14:creationId xmlns:p14="http://schemas.microsoft.com/office/powerpoint/2010/main" val="1851926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lvl1pPr>
              <a:defRPr/>
            </a:lvl1pPr>
          </a:lstStyle>
          <a:p>
            <a:pPr>
              <a:defRPr/>
            </a:pPr>
            <a:fld id="{EABBB86E-986B-41CF-A48B-48FA54771545}" type="datetimeFigureOut">
              <a:rPr lang="en-IE"/>
              <a:pPr>
                <a:defRPr/>
              </a:pPr>
              <a:t>24/10/2022</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BC6FF336-9AAF-40FB-98A5-7894C64D1808}" type="slidenum">
              <a:rPr lang="en-IE"/>
              <a:pPr>
                <a:defRPr/>
              </a:pPr>
              <a:t>‹#›</a:t>
            </a:fld>
            <a:endParaRPr lang="en-IE"/>
          </a:p>
        </p:txBody>
      </p:sp>
    </p:spTree>
    <p:extLst>
      <p:ext uri="{BB962C8B-B14F-4D97-AF65-F5344CB8AC3E}">
        <p14:creationId xmlns:p14="http://schemas.microsoft.com/office/powerpoint/2010/main" val="2884039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lvl1pPr>
              <a:defRPr/>
            </a:lvl1pPr>
          </a:lstStyle>
          <a:p>
            <a:pPr>
              <a:defRPr/>
            </a:pPr>
            <a:fld id="{647A27AB-83B6-40B2-B0BA-76C1CF78B30D}" type="datetimeFigureOut">
              <a:rPr lang="en-IE"/>
              <a:pPr>
                <a:defRPr/>
              </a:pPr>
              <a:t>24/10/2022</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3ACE6BB5-197D-4200-B7D3-ED6EEC46BE4B}" type="slidenum">
              <a:rPr lang="en-IE"/>
              <a:pPr>
                <a:defRPr/>
              </a:pPr>
              <a:t>‹#›</a:t>
            </a:fld>
            <a:endParaRPr lang="en-IE"/>
          </a:p>
        </p:txBody>
      </p:sp>
    </p:spTree>
    <p:extLst>
      <p:ext uri="{BB962C8B-B14F-4D97-AF65-F5344CB8AC3E}">
        <p14:creationId xmlns:p14="http://schemas.microsoft.com/office/powerpoint/2010/main" val="1019376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5B8C9F5-0474-4F28-85D1-4941C93E3378}" type="datetimeFigureOut">
              <a:rPr lang="en-US"/>
              <a:pPr>
                <a:defRPr/>
              </a:pPr>
              <a:t>10/24/2022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2AFCEE-0A31-439F-AD45-6A468914396E}" type="slidenum">
              <a:rPr lang="en-US"/>
              <a:pPr>
                <a:defRPr/>
              </a:pPr>
              <a:t>‹#›</a:t>
            </a:fld>
            <a:endParaRPr lang="en-US"/>
          </a:p>
        </p:txBody>
      </p:sp>
    </p:spTree>
    <p:extLst>
      <p:ext uri="{BB962C8B-B14F-4D97-AF65-F5344CB8AC3E}">
        <p14:creationId xmlns:p14="http://schemas.microsoft.com/office/powerpoint/2010/main" val="4026506930"/>
      </p:ext>
    </p:extLst>
  </p:cSld>
  <p:clrMapOvr>
    <a:masterClrMapping/>
  </p:clrMapOvr>
  <p:transition spd="slow">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C406F38-9364-4528-BDE0-460D5BFD9A65}" type="datetimeFigureOut">
              <a:rPr lang="en-US"/>
              <a:pPr>
                <a:defRPr/>
              </a:pPr>
              <a:t>10/24/2022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AEEBE1-7961-418E-B6B4-DD030624F362}" type="slidenum">
              <a:rPr lang="en-US"/>
              <a:pPr>
                <a:defRPr/>
              </a:pPr>
              <a:t>‹#›</a:t>
            </a:fld>
            <a:endParaRPr lang="en-US"/>
          </a:p>
        </p:txBody>
      </p:sp>
    </p:spTree>
    <p:extLst>
      <p:ext uri="{BB962C8B-B14F-4D97-AF65-F5344CB8AC3E}">
        <p14:creationId xmlns:p14="http://schemas.microsoft.com/office/powerpoint/2010/main" val="763949769"/>
      </p:ext>
    </p:extLst>
  </p:cSld>
  <p:clrMapOvr>
    <a:masterClrMapping/>
  </p:clrMapOvr>
  <p:transition spd="slow">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EB8DF74-8015-44EC-B737-69DA66F33C7F}" type="datetimeFigureOut">
              <a:rPr lang="en-US"/>
              <a:pPr>
                <a:defRPr/>
              </a:pPr>
              <a:t>10/24/2022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7F66220-5FA0-4E3D-9EB6-259E992750DC}" type="slidenum">
              <a:rPr lang="en-US"/>
              <a:pPr>
                <a:defRPr/>
              </a:pPr>
              <a:t>‹#›</a:t>
            </a:fld>
            <a:endParaRPr lang="en-US"/>
          </a:p>
        </p:txBody>
      </p:sp>
    </p:spTree>
    <p:extLst>
      <p:ext uri="{BB962C8B-B14F-4D97-AF65-F5344CB8AC3E}">
        <p14:creationId xmlns:p14="http://schemas.microsoft.com/office/powerpoint/2010/main" val="703675266"/>
      </p:ext>
    </p:extLst>
  </p:cSld>
  <p:clrMapOvr>
    <a:masterClrMapping/>
  </p:clrMapOvr>
  <p:transition spd="slow">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874D158-B010-4F87-9F65-5F0D55CFBB19}" type="datetimeFigureOut">
              <a:rPr lang="en-US"/>
              <a:pPr>
                <a:defRPr/>
              </a:pPr>
              <a:t>10/24/2022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D16263-77C6-4988-B212-7A677D4D3CA8}" type="slidenum">
              <a:rPr lang="en-US"/>
              <a:pPr>
                <a:defRPr/>
              </a:pPr>
              <a:t>‹#›</a:t>
            </a:fld>
            <a:endParaRPr lang="en-US"/>
          </a:p>
        </p:txBody>
      </p:sp>
    </p:spTree>
    <p:extLst>
      <p:ext uri="{BB962C8B-B14F-4D97-AF65-F5344CB8AC3E}">
        <p14:creationId xmlns:p14="http://schemas.microsoft.com/office/powerpoint/2010/main" val="719712174"/>
      </p:ext>
    </p:extLst>
  </p:cSld>
  <p:clrMapOvr>
    <a:masterClrMapping/>
  </p:clrMapOvr>
  <p:transition spd="slow">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1A40BBE-51C7-4377-BBC5-E579645B58F9}" type="datetimeFigureOut">
              <a:rPr lang="en-US"/>
              <a:pPr>
                <a:defRPr/>
              </a:pPr>
              <a:t>10/24/2022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723492B-A12F-4860-95C7-33E7B0EFD634}" type="slidenum">
              <a:rPr lang="en-US"/>
              <a:pPr>
                <a:defRPr/>
              </a:pPr>
              <a:t>‹#›</a:t>
            </a:fld>
            <a:endParaRPr lang="en-US"/>
          </a:p>
        </p:txBody>
      </p:sp>
    </p:spTree>
    <p:extLst>
      <p:ext uri="{BB962C8B-B14F-4D97-AF65-F5344CB8AC3E}">
        <p14:creationId xmlns:p14="http://schemas.microsoft.com/office/powerpoint/2010/main" val="2443374489"/>
      </p:ext>
    </p:extLst>
  </p:cSld>
  <p:clrMapOvr>
    <a:masterClrMapping/>
  </p:clrMapOvr>
  <p:transition spd="slow">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9B52E98-E66D-4F0B-827E-D94BCD2A80E4}" type="datetimeFigureOut">
              <a:rPr lang="en-US"/>
              <a:pPr>
                <a:defRPr/>
              </a:pPr>
              <a:t>10/24/2022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0F4E44-528E-4CD7-897F-EE7664B1A4F5}" type="slidenum">
              <a:rPr lang="en-US"/>
              <a:pPr>
                <a:defRPr/>
              </a:pPr>
              <a:t>‹#›</a:t>
            </a:fld>
            <a:endParaRPr lang="en-US"/>
          </a:p>
        </p:txBody>
      </p:sp>
    </p:spTree>
    <p:extLst>
      <p:ext uri="{BB962C8B-B14F-4D97-AF65-F5344CB8AC3E}">
        <p14:creationId xmlns:p14="http://schemas.microsoft.com/office/powerpoint/2010/main" val="3551985657"/>
      </p:ext>
    </p:extLst>
  </p:cSld>
  <p:clrMapOvr>
    <a:masterClrMapping/>
  </p:clrMapOvr>
  <p:transition spd="slow">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A51CEEF-49B5-4F16-B950-29FEE47CA4FD}" type="datetimeFigureOut">
              <a:rPr lang="en-US"/>
              <a:pPr>
                <a:defRPr/>
              </a:pPr>
              <a:t>10/24/2022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77E9E2-F878-4E47-8499-84168243E089}" type="slidenum">
              <a:rPr lang="en-US"/>
              <a:pPr>
                <a:defRPr/>
              </a:pPr>
              <a:t>‹#›</a:t>
            </a:fld>
            <a:endParaRPr lang="en-US"/>
          </a:p>
        </p:txBody>
      </p:sp>
    </p:spTree>
    <p:extLst>
      <p:ext uri="{BB962C8B-B14F-4D97-AF65-F5344CB8AC3E}">
        <p14:creationId xmlns:p14="http://schemas.microsoft.com/office/powerpoint/2010/main" val="2107660116"/>
      </p:ext>
    </p:extLst>
  </p:cSld>
  <p:clrMapOvr>
    <a:masterClrMapping/>
  </p:clrMapOvr>
  <p:transition spd="slow">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IE"/>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5A295F8A-6B1C-49D3-A471-99D5F7FCB268}" type="datetimeFigureOut">
              <a:rPr lang="en-US"/>
              <a:pPr>
                <a:defRPr/>
              </a:pPr>
              <a:t>10/24/2022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8118FCC-59B5-4B84-9C30-7D3DFA41919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slow">
    <p:pull dir="d"/>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IE"/>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IE"/>
              <a:t>Click to edit Master text styles</a:t>
            </a:r>
          </a:p>
          <a:p>
            <a:pPr lvl="1"/>
            <a:r>
              <a:rPr lang="en-IE"/>
              <a:t>Second level</a:t>
            </a:r>
          </a:p>
          <a:p>
            <a:pPr lvl="2"/>
            <a:r>
              <a:rPr lang="en-IE"/>
              <a:t>Third level</a:t>
            </a:r>
          </a:p>
          <a:p>
            <a:pPr lvl="3"/>
            <a:r>
              <a:rPr lang="en-IE"/>
              <a:t>Fourth level</a:t>
            </a:r>
          </a:p>
          <a:p>
            <a:pPr lvl="4"/>
            <a:r>
              <a:rPr lang="en-IE"/>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50C2F7C8-1B2C-4362-A622-19D131CF890D}" type="datetimeFigureOut">
              <a:rPr lang="en-IE"/>
              <a:pPr>
                <a:defRPr/>
              </a:pPr>
              <a:t>24/10/2022</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39293E57-9AA4-40E6-8760-888A3D18C4DA}" type="slidenum">
              <a:rPr lang="en-IE"/>
              <a:pPr>
                <a:defRPr/>
              </a:pPr>
              <a:t>‹#›</a:t>
            </a:fld>
            <a:endParaRPr lang="en-IE"/>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idx="4294967295"/>
          </p:nvPr>
        </p:nvSpPr>
        <p:spPr>
          <a:xfrm>
            <a:off x="5680654" y="620689"/>
            <a:ext cx="2577320" cy="1800200"/>
          </a:xfrm>
        </p:spPr>
        <p:txBody>
          <a:bodyPr/>
          <a:lstStyle/>
          <a:p>
            <a:pPr eaLnBrk="1" hangingPunct="1"/>
            <a:endParaRPr lang="en-US" altLang="en-US" sz="4000" b="1" dirty="0">
              <a:solidFill>
                <a:srgbClr val="0070C0"/>
              </a:solidFill>
              <a:latin typeface="Arabic Typesetting" panose="03020402040406030203" pitchFamily="66" charset="-78"/>
              <a:cs typeface="Arabic Typesetting" panose="03020402040406030203" pitchFamily="66" charset="-78"/>
            </a:endParaRPr>
          </a:p>
        </p:txBody>
      </p:sp>
      <p:sp>
        <p:nvSpPr>
          <p:cNvPr id="4" name="Slide Number Placeholder 3"/>
          <p:cNvSpPr txBox="1">
            <a:spLocks noGrp="1"/>
          </p:cNvSpPr>
          <p:nvPr/>
        </p:nvSpPr>
        <p:spPr bwMode="auto">
          <a:xfrm>
            <a:off x="6553200" y="6248400"/>
            <a:ext cx="1905000" cy="457200"/>
          </a:xfrm>
          <a:prstGeom prst="rect">
            <a:avLst/>
          </a:prstGeom>
          <a:noFill/>
          <a:ln>
            <a:miter lim="800000"/>
            <a:headEnd/>
            <a:tailEnd/>
          </a:ln>
        </p:spPr>
        <p:txBody>
          <a:bodyPr/>
          <a:lstStyle/>
          <a:p>
            <a:pPr algn="r">
              <a:defRPr/>
            </a:pPr>
            <a:fld id="{028489E5-8519-44DD-B099-AA5DEF99639D}" type="slidenum">
              <a:rPr lang="en-US" sz="1400">
                <a:latin typeface="+mn-lt"/>
              </a:rPr>
              <a:pPr algn="r">
                <a:defRPr/>
              </a:pPr>
              <a:t>1</a:t>
            </a:fld>
            <a:endParaRPr lang="en-US" sz="1400">
              <a:latin typeface="+mn-lt"/>
            </a:endParaRPr>
          </a:p>
        </p:txBody>
      </p:sp>
      <p:sp>
        <p:nvSpPr>
          <p:cNvPr id="2053" name="AutoShape 7" descr="data:image/jpeg;base64,/9j/4AAQSkZJRgABAQAAAQABAAD/2wCEAAkGBhQREBQTExQVFRUVGBYVGBcYFBUWGBgYGRcYFRcXGBUYGyYeFxkjGhgYHy8hJCkpLS0sGB8xNTAqNScrLCkBCQoKDgwOGg8PFykcHBwsKSkpKSkpKSksKSksKSkpKSksKSkpLCkpKSkpKSkpKSkpKSkpKSwpKSwpKSksKSkpLP/AABEIALgBEgMBIgACEQEDEQH/xAAcAAABBQEBAQAAAAAAAAAAAAAFAAIDBAYBBwj/xABFEAACAgEDAwIDBQUEBwYHAAABAgMREgAEIRMiMQVBMlFhBiNCcYEUUpGh8AczscEkQ2JygpLRFVNU0uHxFjRzg4SU4v/EABgBAQEBAQEAAAAAAAAAAAAAAAABAgME/8QAIxEBAQEAAgIBAwUAAAAAAAAAAAERAiESMUEDUfATImHR4f/aAAwDAQACEQMRAD8A9eEKls8abHE8+1g0a4aiOD7c1VnUmqmz9TSX4SQeeGVlPFc4keCCCD8mGrV60O6V6blrobQdB07LTdNvRD700jXL0r0NOGlrg13QLSx10a7ojgXTgukBpwXQNw09YtPCadouGmMaeo1ytdGoHajVedSaWopjHSR9OrnSrQd0yRb0/S0EBh1wjUx02tBDjrjLqcgaF+o7/tIQjIGO/oGZR/gToONKSWA4JrH6ijRv5ZdQ/kNZ9fVgwkGJrqKSL7hbpIe1bIBU5LdV8zzjH+15SQiNj992q1WiyRKQL4BJVkZWW+QxHF8Dt16kX3EoKqMkjLESCjjHJNHIeCWjUgoWB+GVWNYka0I/XGzU9OQGW1jVlF5kyVCasqA0jADKksoQxxx0HO4/aVBiPdlikZjOLRyM8ShVbFjixUlTRCBscSCTVm9QYyRuTRR1WVbUPGwYOCSC1NnE0jiiBkmSHKw51jRXFJ0lRXBJKkgKrKwhWzws7ENG+SiTsrplRQA3YERkFMyh9wrGzmRNG8sIkLgDEXl7MSWB8gAt6lGC8kZwXp0zAdq/dRRkqvNlWIAoj4GH70eNX1T0/wC9DxkCR5N0ljhZHSMz7Z+3gGyYx4BHjHHi36htwkcMYZiuUuTYBRgYDPLRPBP3WKg+DGSbDKdIlZuT1WeNikcm4ZEJVSN0UBVeFIQm1sAce2lod6huNvLNJK0UtyOzmumBbMWNAtYHPg6Ws+UMfS0OPABYEC7NqWXgWbABHgcj2Gp5ZAotiFHAskKOTQFnjk1/HXlOwmliD9aTcYoe5jWYRVQBkj6lMgOffCWbkBm8ltf6NsI1VJsryUFS7yS5KynjKQl1HAOKgGwLUHgUagjXL0yGMDhTY8gXfkmzlZJs2bN83p+iFelelrg0DhruuDTjoEBruuDXRoOPKB5+RP8ADTo3sXR/XQnf722VFBJFmh5JDdvP4RQLXXGI+Y0Yi8eSfzu/1sDQdGpEbTa0hop5bSB0wDXb0Dg2u56o7aW5Zhfgx/L3S/bn+OrI0ROp07UIOn3qKdekTpt6beop164G00nS0Dr0hqIyc1/VAc/5fx13P66Bu5kxF/x+de5HzP01mfVN4I2lD2sbYZuDyiOCOoLH/eKVFWAZAT5NFd/MQ1c891USR4U0Bz4/mTrN7ndEY40TMEXh0Ycg5FUdqNKbMflhGa/EVAb6luw0LSKcZopJg11ixildl+8IAyIUm+eJObD0cz6t6wkjQSvkJExgnjZSsjscsiv7wedZUbyKwHaSdPm3YjMjvkXjZ5D7mWKaFrBGSmbpSR5nk2ueVU9VPW4M4SYyAQInYqoOE6xq4dCfDP0fKkBi6DuBNaEe8m6AD5klZB97lkkyxqBFGrGwCFWSKzdhzmDXBnbxBh02IQSFj4ZEIy7C4OShgZcWX4lYu4JVOAqSsGiVu0ZItxMXBZXjRJURVzzCS9RRyLYKGB4WlvEVEVY3aR4i8Vqzi41BKzrEVukj6ZFMDbY0QMi0M9OVVJj6bSNHuUHhaYdSUqhXLyweUAgjuIAY55A+PVWWParEHLpEVDoq2r/s+6aV1QkOsjYsykgqvJAOTIAUE8c0S5EuzSLGzE96tI8EqlZb7QlTkvz+EFQD2jjuSXhrFBI3UtBVPJRxWPDHtLjimFS1aqeyajMfaNIxvNyEyRBNLipVRiubUtZcUOK0tEt1MGdmoC2JoCgLN0BiaH0s/nrmo3ke7bbcK4aTNYZyAp6kMSOeSiqHGKnvBxazZaueQLEvoiyMHbqiOWiABFSG7xOCAkEdmLBhd2DjlobvPSQIWkDSGuWUyy2cMlLK7qQXUZKqYgWoHHbiQ9KZwGO3PWFFihwQEmyqrPhiykMeR7GrGtuY56d6YsdkH4iG4yAuqPDE2PoeOboHk39QbdmKjJcT4IsEfSmBNiq/nqUagdpa4Drt6Do04HTQ2ug6DrNQs6YJMhxfj+HF3pu5mxXkcHg+fB49hx+Z/jrL7H1lllEY58myeKDCyW+EyG2oXzhx50DJElWaWQWHDMsbUoD4KuSiiSubRtfg34BFjWo2nqua2QQx8Lzd+Tf5WLOslt1lCgBqdsqJXPplyZFLAf6ylDBcqI7SQWBJf0rg4gXjl7EEMhXjG6pkexVDjjQaCKbIX/Qr2I9jp96jHF/XzrpOgfelqMHQz7SeoGLbuRWbgogurJoE39FJOgDfZj1pZd7PWX346i5UOIzgoA+sbD/l+mthevMvSN68W5iYhStq15CwhLRNfmwFD8fl769NimDKGHIIBB5HBFjg86koeG069My0i2qJK1zDUfVrT8r/AK/LUEZbmvn/AJef5V/HUbTVX1/j4J4+fGqu73le3I7z/s1kf5hWX9L1V2u/BFt8GICGxZAYKzcn2NGxde9GxqKeN5mzEckAoCPmzW/v7KqH/hbxzqTdbmgwF2rAkDm1tWPgCu0nx4tfnobJJjupFBBZoVZFxxzd5ZFLVfjtW6/7xvmBpse/6pCozBQCgfxywWUsGIxsYEcBgMT5rkpeteqKoSYEMoV2IDAlwGiYFCD23Z49+B8tZbd7hGlKPIFG5ZWVlK5xyFUAPSY0JCSjhxeZTgEHEc9VlpnjTJoz1CwDNcb5uZMwLdIWU9ORlFDqhr50Bb1rqFep96vTLHLtDRtiApHlSQxVukF+8924Oqpr79k3Kh2QNIzky9MRQrM+Ais5gC+izcXYABFqUUVvpzEJaVoc0bqYzMjRzQZ0WjqmyDJyLBdQ4x5qX1OcLOoeQEB1HXYUO+KQoJURgrDN2DMOSjMTlV6retSgQgOB0JFlZJlCkrN05I8ZOTlmiIpNJkFBPcGZhi969OkMy4M0XejqVV4hi0kkiuqYMxoDHgFSYjwTiC/1IskgLv00xTrnsLK5LmKQEKI82k6iCSNnCKbqkJOb3zv1wpKsRJRKqwD5sgyyChWRmQHImyZVvw2p5/UPu7UWoVTUmNOUIkK9NQQAY0KiMgpihFkqDpqGyou2bcLGwJjaNkHa1NBI2MhUJ3LiEr94SBjl3BebfprAkqMr1wUewCY4dvuHo8DhoivF2WA+RajEO5i69SkYWQwwXBCrsqKKYZm2GVObIIJDDpd8xiVcrIXp0WDfCEK0pHbwgF3ziBXFDOgtuvVYRI4frFgzBjghs3ybDgHn3Guazc8iszN8yT8NeTfgPQ/LS00e9bVJr7FYvLSkhtuKfEkOxikUG8Q2YXI5KMlxBJP0v1OYzKhhKgc97RrJjVnGBHIUc8/O1oeNZrZeuCoyD8MM1soeg+cWKNQ7lUrVoWPa1XdnaQ+tCWQx4hgQmPfGWNoZArgjEK3FAZcAn5a6INQtY83+lH9R89PvShUEZUttjZFc8cEkeff3P56eV1ENvXQdLXQugV6bI9AnT+nqOY0D/X56ATuPU2LgAUGUBTa+WyrywHlCP5fnmZpF60gCdJyYD8WS8vHG5vjtAZS3hSMvJLaubrdVIRyGqTnubEqyuoAZcaYDPjm75HgipiqRJI4AIJ29E8ky5hlYWAz3Q5XFgSQSLosHk2nUhE1BmwV0AJCkWS9FjYZnZ2sgEEJ8tHfT4shnRGRyo1wpXjxx4b/D5aBpJnHItqcoWK3kSxAYBnLU0isMDxXJqj5B30gBYhjwgBoFrC0TYVv3buvb5UONEEq10LqFJrND+Pt+h99Sg6DjDWL+3fqtSRwiuEMjX7Ztivv5pG/jrae4/PXj/rG6klld3BLHEcLzQXAUteDV/wDEfz0wWJd+WxNKKAo0wIAo/M8dxP6k++vUPs3KJNpAyih00FeaKriV/Qgj9NeSbvaFAvD0bF4yCyBww7R2kDz44A1s/wCzf1RyTtyexUZ1sUxJkF/IgAtwK/w1nelbdk+mmkamLe2uO9DTVxWkHH61/Ov6/LUSzEoStZe1+Mqujj8iefp4112yeuKPK+3IByB/iPHPJ0K3khVm8Y2Cyn8JzP3oPkqF+I+xAPbTaaI9+vUJ6cgRiHKHM4l3SwUcX2mzfBryACRY/wBJ9TU7kRAUS0shXKihx++7KN/fxsTyPisWDZn9SGEyGQjAGzQZmjNSRlkaiWUmVVNBStqTxeIT7RRmIDeRu0wjdjMAUDYsI3I7cc17YuSMgpHmlAC36ruQ+7XI3H0eVbBnAaZurRJ5BEIRvNAfmTYkcJKUK8soZQSRYDOaQgiiFYY0TwuPaVBITf7tTLQYyKFgQsQDZ6pn+FR3ErI7gqBaISrC707cwF8lLqUjoSRl7su5KxI48MACylR2WhQgAjQVfUt2ZKEnahKMtD4HUqVY3RiAZscgMQZFDArYOTlzqRgEUxs7PGxcLjTLL0vu8kV2IkwSQ4h1cB/wn49+nfHuHRB2pLG8UnS7GkZGzWn21XyVChWDdpUgkMFUvg3TzjZgzJLEHKkosgxHE3AaRCtvmigqciGKobidrlhJLFISFDBllQxEyRxxtEabjvAGUbAkgKAMXeubWExSQo7xAAbqJZEjReVWSXbMou8QqyI/IP3i1d6ZvYEjwaQKitWJjWIpgzE3A6gU1O7FGqiou1kXGl6nvHaNIi+X7MXhiIDDKORSUwcFgyvGKCUBUvGXcQFXo5BAemBkqFzJiSCSqM5b7zAMvvwLBxUAar+pZs7EKtkAMFjeu8tIASQCzgZAV+FeCQMtX/TdyGWOOUNQiaYGqOAgRFcSclQPvHI8fdhebK6Zu91jHID3MtR5Y069kkOLA8Lki4nEt3IhuwQ0QKG5CscGx5kKsGZ+1l5UkLRugthR+K7FVRL4ihwpvjgZcOFY3fAyI/8AXUk8udsRbFpGf4Qpyr4USsecuBx+VaixBC0KFnk8cHkWeACMT/E6y1isU+Y5/T/rpanVUocD/nI/l7aWrqN56T9okWKcs5JsMMi44RWy7QSshJlKdw8SMbfypr0b1aKXdGV8VVBaukcuAGLlBiAzRdnVYiwTkCeF1lNluw3WNLcoamtKVqLSN+Mq+IKgHjlj5xq8/prkMY0jz6goOEXCkkkKOJUVO1UXkkFmWSwbNaR7X6T6kzAWMktRkWs2yKygW11RBpuaIPz0aCa85+wf2iCxd2Yya3LKXZiTjQZbokunabZQyWTlevR8wfH9fQ/XV1C6euFNOD6bJMFUsfA5OoYh3W7xxFjk0efA4s/pYP8AHQ31bdCo3DUjFQaIqm+BiSKwyC39L9gdU9/MZY3cMAB72OMb5HJF4kHgX2++m7qXJKBAVslXIGq7iFZOcuAQQQPJ4JFaGAO93ETxncLiSpDGK+115Rlpzg74tIBVZGr5Aqvt9xRVUXMrI+XTW1mCIOkoNgFi7RVnWJZlo3oh6ZtwkrHukRHJMRotGjA5Dpsc2UMJAMbJUA0R5q/Z3Zh57BbFEDkqIiHzxgMpaiHv9nks2eRdAsW1dUQggBCoKVu1AGvNkOLKCoI7DQICsT2VfkaORQmME2SGUAWCxU/DRBJNDk8HwD5q9B/T0IHY3wdpZmPTKhskarykpSD2lVq+4edEl2pcXLi7AkDJVKA2CGEZurbGwbPnuNAisi2yl4q7r2FmhfubPPzPz1arQ7YGjj+EAY+4xIW1v3ojV+9ZD1POvLX+zqRlkaKHJCQWwVhYJGXcoHnz+Z16eTrE7qFX3kgI8yuL8EnJh/Eex/LnWeTUCJ/S+rh1pWnGHaskUFCvDDGMc1fJ+QrxrQ/2fenCPcTOqIq9HbxnFVXvEm4kNqo/deOz7n8tReoemIiyMCe2TpclRfOWRNXZquP3m+fBT7Fg4Sm+0sgAo38Fk37ggr4+R1mDQvu6YHyDdG/oT+XkV/7aUm4yVx5qwaP0vjxfnQf1iYxk1wHF2TeMo7k49w7Ki+fNVWROrGz9QDgvGSbyZSQQK8Vf07fJ8YjWlNlmY1gyhsiyWbBKliVNAlQV4Lc+4ABokfvt+rM0ZjaziXjNqwspGSrDyPhIYGmxK2CeOeq74ozgHDrUUJz4lRbJ4A4UrGxANlRISpxJ1Q3W7i3GMq9RWMgi46geN1iZiExFsaLZcOGAFhlK6IjeUdNY3DBQYZInDcvGJgrwtICR1VX8Stk4ok2rDTvXfSljRVVMnPDkKpYjKS1XIMGLEFabJSMslNk6pbyXBzDMY2WZWew/TJx5LwriRFMuPVZcsW5YAW1c2HrzyxlmxMoRS6sGhzjVgrP02s1mJSVocSWt2K0M36dK0CKxKkRTEkheQICdrCCwe2Ihhnxodp5/dOqe03pny66djBmLCMlS61GsfYprGoj3hhfyU23J4Oo+4RJuW3JhQPJm/Tr9racVJ8SIjc8d0jWwyYAlB6PGD2TkCNiVjkMkLMMlz6cxCjJGjUWSwJtLTBW1FDlEnXjJAlJCRRh0adHUW/TUsqOJcApW8mAJFjkrX30jRqJIMwrgrgsUi9UOjjqxkyuHBCRAxgBG4tVKlVJeoJC4KSRLHK5YNg83cEIjWQAleoEILsG70KVzeLUt9vJI+2VykTuu4Z0jWQKDSftCGKyvdRf5lV/EB1agLs/UdsFZC4EbC/u4mzKviZUCSBkDoWk6cg5HTC5AOKZ6n04JFxjVpMwpAXEBrjlhmjTADpuvUAXFigasm7Rq5HlNMrkJuSw6NMZJI2xUyoOqkloQyMqMGBxI44YAFI6Drp0WVSjGMZBjG6ESnFgB1Uu7UqKBv8BuUcG7tkVTmi/tKKH4fpZ5oQ/TFGyCDxTBgQASDS3O/JkZiBQQgEhr4UhSeOHGKcgY5KDxzqDcb+RGIRiAc6xrxIqxsBwCAQFFGq44B51IymUKBEbCMQQD3qpLMxJ4NDK2qhiPYHUUhGvWlCkkdyg5WWUMP9ZwKw8k0K+XjVRIycm/Vvb8xwfiALGvlZ1OrlFcqnbnwTwylWyWmFENwfB+fy4iNc3YPI+tlb5HzDDn6E+2pTUZA9wb96DV+nHjXdc6Q/cP/Kx/mBR/PS001rYJM2kPkZzxqxVbLzGQIxaRFKjJEBpV7Q3aL1qJ/QV2wTpyBJFRVSQZY9WXMdQ50EjC7eVjxbhg3kgawuxtIIrAMbTI7AyBQ5WRggNMeAqzDkAi7sgi9DtvW5BK0NquAdXMayHgBS75RtlkUDKTSgdvNXW0GvSPUpduqGWN1iAEaMwXFW6bsI3ZVFv2KpJAog3VNe9/+LCTgMQSsFcgcyuqHk+KDBvyK/Pjzz1b1KOVQ8fSLLGGKdqxrcZYqxXxx24WxNyEEDC5dqyJLL0mIJjVYs1QEmaOLFsTRNu3C0aCeOcQHrMHq6uWUcEBST7AMAw58C1N6l3UlqQPp7c8+OPfn8r1kPT57lJHBkZyp7bIQAF1DH8NgnntDnngHQmb+0l4p5gIo3QOAhzdQAI0GIpRfJPJF21c8HQat9y8UoMhBBBJsLZCMgBpTdK0g5rw598QYt06Qo6MOCHxAyYlWa8UAB4DMy4j92PgUTrAn7T7hp/2osQaI+EsgSnPTCEUb7m5uzR+Whm9+008kjNCgQKmHTi+GyQC6KQWVT00Bjy+YHk5TVxqN96gBuFPcmciJHbktg8ix4FeaKsQMeeCtUuWT9hhuNzPlkykwZ9Og7MyO5UgAdRElmkysdxxBBCveB3u/eanMQJABNcCVQVY5AEECkC5DzdnkiiGy+1EyyllhvN0LASyqA+CBVGLBSQYywJF+bOIrTVsert6l3/eWSeoFkCjuCyVhKo8AGhY4+8HCsQNO9O9UinQmIhgr1jxkCrrYqrWwrHxyCCDR15nv/7QdyQlxReSVJzvvGDHhsCpBIJxAsGweRod6L9pJtu5hjRZMXLKT1Oe1OpxeLL2jkAHi9X5Z8ete8RJXn+qGmzeoIkiRswDyZYA/ixFkA+Lq+PprBxfb7dkAjbRsD4YdSmPtXfwCeLP89Vt99pd27JO21TPbuFCAvR6gYMxJbihfn3GnK4ceOvSy2sXumb9rkNqKlk5ojgMwBsMDx8786Gyf2h75TTbJFJ5AJlUnzyATyOD/DU8G66oExRFaQCUoFUU7pmy/wASRd3rPP0TpYmncow6ikZM1EtZJoCx1K9zybN++in2dlZI5D+EMCaBohkUChZJKkDgeQ/HNDQXZyhsxUZwklSwEP8AdlQtnEYsQ/gXWPB5rQ3e/auTZyPHFt45FdEkc96haaRfhUAVil2fPv41nj1Stj6p6gcS1tiAQSFJF9rhiaNUBZYWKN+QdCvTfWx1hC2YEgldMlZQzk9WWO8QaUjq+5CynikF5ab7abuW0/Z4wsgxY5uQqycZq7OcRWZruBAOPz0D9R9RmjIAUhYscSHzVkKleo2D8MAAQ2SkNdHnjW9rnWvUt5t5AoaRYmRhbFVcSBjRRlpsi6uG9iQBS89usxH6iqSxMbzFdSlTCRUzihmKxEq5cuIyQFIJCErYBo7P+0nds+Aii6g7hjmWlsi+1ZeSSAMQt82KBrQyf153DvJCokzAKrYjcLzJKAJAeqsvf2td52QNLYSN76dvTKrq5GfZSMymSRIqRQsiMSjKcrIAIc325DQzYbVIY5BKqyrt3fCRGCbgLIzNC8TR9jZO0sRC1ZRrBHAxm3+0m5AVT03dSlOQBMCoADxTq61YRgPamKtfOuTfbuWTo2sKlUETPTLmvUSZSyhqQh0JFCl6jAD20txZx1ON8J97OspMiY4gg9IsWhggyKNSrSQtnmRGDkaAAUzSbieO0lnkBjJJIBrGXqRlxIWWSXPhA2Kggk5Ek3lN76nJ+1SuQikqqntpKCqitTDyQoN9tnnzWq++9QkkIEjGqqgq2EyD0o9hYvEkClAOs+S+LYRukISaKdElRqQmCNEdJZCFaVViVWUKA5WrGYonEDVRftAHcFXlUoHeFBbqrGy6oWZQsbKoBAJAyxMfbzlttvpVUqGAtaB6mOCtTOoYEAEnimNVY4GurJmjqVF8cBswAPiyNki+0m/ITj5nWpkEPUfU+sHKlkZBkX6iNYQA4HgO9Oi4k3VC8BkQQ9c+zr4sWKui52aGSOlCTOJY8lGa0cVYDH4zwdBNjtZe4xrLIoEgLJciBWBQkgITjSmweSB+GrNqPeiSIRrK4dqU3mQx6fRoyAkj8XhTa0CaBXRkIT7sRSEAgOy8UWBWmAYODGRzweQRlfGjMoSaqZUYtamunE4GCqjMOTgWAyFcMTwNCd+tbhQVxD4E9r5A8I9qGYsTyTifPHBBUTbvaRi8WIMYNtniJObV41xyHYQxB8qbFcjSCkCSjNwD1G7eLv4rD5ZkAge9do5JOkqkAFroiqJPOLGNlJ9vi9+OfOqsM3cbYgs3NC7uyTf519fodXNrPwvhlDlQrEix2tRI4rtqvcnxzqURPtVYlsl55+JR558E2Py0tN3O0zdmtEyYtj1lXGzeONCq8VpanhfuC/oMZVY3AIp8uoFYY92KA0VLjJWNKff3og2Njs1bLBOzJuXpVxyERkmVb6US0hNAWzML4AFT06FBtZJiGJSSOjit0HjL132CwkHONUgH4q1I3plkICXKYW/TNVS9pQWWHUYICBTWW5zGtjR+lMUhbphiYw3UJtmRWDYSBkI7lDBCtEd3PbyLXp+4pI3YiNBJEWYNeZSJ5GZZHJY0Ej5FVkPmCItin7OzHFpI4XyZYpGVQQMc8lj7grKyt2qDiQLGQeltYAdyscZDKs0zh48SoijKSNIHcqtKjHuIolFOJyJMGj2f2mCwzMnT6kuRh8BkRCAMe6kAJV+TxgqhWN0C2sagYhsqZQLPNKJACfmTkzH5do/ENEm26LtAzEnAKC9kopZMpQF4tyioBR5EQJK5Kop+m7ZuiHpwx6hJZFtSscbqTI7AxkSF27UOWVcXQUWNxHcfI7clQ9smIY2tEswF+14nnjIXWhG7lFkgHMWTWXFKACCCBQNn6ge9nWgmkA27x03C1bCqBaxbKWuU0BwLH7wNnWf3GyyRKDjiPzEqKWaIswjkVizkyY+VFVqRQZ3qQjqc95s8qeVs2vA/hRr51q2FTr49ZOALYBsS2CF7prJY3Y4A5AsarL6eW3QSyQsdkgZWEVXbkUP1v5AE+8m1hQIhLlSCCwDDtXJrINc1x8/f6afJE25XIX11ZeK7iVrgchmYWAFBpmFgc866sCyHmcLiASCDwScWVeefN+eOf1JTekx2wpswyxsxeML1DjRLBeFHP5g/Tmb0f0UvmaYEFx8SigqksrfdliaxIOJU0fOrsF7YyBUWt3XAuowQDVebqif8/HjVszWqN/2goJFgYGwxGJuxzwDyD7jzzq/B6BE68LIxw8BldiQQtguiA+Rdn2+Z1I/2aiD13eSp+G/Pj+5rm/a9Tyn5iSdgm4kHgb1fOTExIltZvmsj49/Ni6ANaDZP92nLOcF78QL7OGFHyfPF+dRxfZuA2RnwXQWYz3JgL7UNij+8Py0/aLiiqtWox9geO0HkV4F/L8tZtiwU3UqEDFZByx5cyWXx55PaO3wOOdYj7Qz1ugFmMQMSAkCgV6khyYA3wXPH+z+mtlvtsqgYjttg3c6knjk0CbJJ5vmuSeNZv1b0pZC8mSuUCKhKVRA5ALA9UE0CLXyfnzON+aAcig5Xu2N0SDHILumJIvEmye67JHnVckFhW7zU48iMr8N92X71E0zkNxy3gaJCBI2cTxA4SPHn9yQXBAxUyIqAc+GZeK4J51fh2G3fFMWJMZZFZIFDGiRRMQZwEUnhSCffzrflBk4my+6MykIQU6qlaBC2PIIIJIz+liuBprKLIknVlFgOgJX47OSsgYGrYMBY58DIjQeo+jQ4Oz5AJT/djbr0/wC7QnE4A2XAogWCe0AVofv9goZY3IVvwTM6vC5p67mBEHcyXGbHnusrc0DduAVsbnCUKwplIDd1hBQJIb4v8OQNDeoGJyZgQScq5BNMGBy8FsvH87OinqfoBRclIRAzIwcoxSgMu0ZnDw3F3fA40GmQgkAAmifu3LjgXQYXfm+eRiQRybLL8oC9SMLFkc4nizQPIPIIF/qR9dJWIYYk3YN91ngEjzZ+vPzGo7y45NL7+wHHyP0/rx2zV1fniwQeDYqvkQeB89RrVuPdkGyaXkEAtQv41Ayo8kN9aJo6f+2CPpOp7gD4dkKsSeQ6ViwBWjyAD+gG/tB58WRibprHseRw3A54/lepIovhIYeRySOAPY0bJqwBxXiz51pmtwkBWNSsm0nLw4GMRxllWwQzMMadSeGfFl7Q1ZazwKPOzyENmM7d2QK5XJsxgDImayqaIJ8qb8umMUh4jAORGPVSLLNrVkZloqAyis2qw2VXdffyyxuC9d9Lk8olGS2qy2rZAhg/IAHA8++mXfXdr0Oi6BUNg0obEsoRwcZS18MDdAEHxXJr7xSCSSMrB7RRbw5rE4r54H/Lw3FT1PeB8SEjjXuICnxdUDV+AF9uSL8k2knLIV5o2avgWQf3gFrHzR4rj31mlLbbPqs6xiyrcEFhf4VIU/iY0Ao7jfAOpEyYs/nuaU2AA2Pe/wDskgVx82r5Aw7SQAiz3AkBgfJFFe6uCL4Pg0L+YftYbQcdzMwIOS3linkk+98gce5PswbFftYgAE2123VHEmbbtHz/AB5qBStldgeDpap7b1iEopeNSxUFiU3rEtXJLLugCb9wAPppa6DLR7hjUQ+FzH2k8EqoUEmhQoeflfPvrRTbaQ4oqEsSepwgIIqRqRm5xQgcBgewXfGsz6czCRXRmVktgUzyXEWCCtkDnz7e+tAgrl1pR94RKtZKAzoHUFCSwBYUVyJAORArAMehTAkRCPJrRqYrGMEdyxxZcEZYyylyaVKNsSBqpJtHXdzKcIRNGhflI4hCwWZjwLxKxcBQ15cknzEm6fCSSOOONj5pD8CspkYPI57swgKsXU5NXijd+zG/jzhZo43YLJI+IAldUlQkySSMFDdpawQVAFVYp7BH1ucGGRVaLHKOAlFLdRixklEfIDilB8DyKCrQA/a7oFFXpiRgSA33iNmxtqBlVGFjEnGuaBOQq56vIDHCDGYpFDNIemyylpKCreAMYCxtySSAUIW8QLno0iDZPhEjEkg7mmWwCPulF/AADkDQOQ/vDYacvZAzdykqgMTBDYLYOOfJTFgFUAMvGN91+4IrbZUZrWMKCuLMFkd3AACFhmVXigKCfI81rYes7NF9NilBTOSRQXMzM/LScMLtlNA+TWqf2h2sSbPaM4yLg5r1GbN3ihPTxvOszRN2KIHtU1aye3l/0uYKuOSOjVmCitgGa3jJTki8hxzyODqCeMOoS6ABUFbZOWJahXbSpjQuyASx867Lt8dxIAlDNkqsVUuQ/KWoVaRuMvFDjxpsxkik71IxVQ3aAyPgCQyhV5BJUrVjgEtjZX2QRl9R82rhiC/4ypVqkUqhS0WyRVt4HJ4OtR6VukKGs7+8OIWcDujSNsoxC2R4y8jk6xjbiVpyqySKC74jqFumgsKAV+QCjj6CqJ0vS/tTPtzIjSyEMpyFo6hkBOXTmVlOQBBrEjIEWQBrWGvR/wBnMivGUmAZfIjlUgBkcdzQsijgA8e9aTb5QxUAgggFSkzNwRQNIK44Ni7OpDunCSsFdmUIQu3AaUC4kGCqbIxvm+QDzxqzLKeqQV8uAQy0ReJogL5+Y+muZ8ok2zCwFlJZ5Je4SmixWwKhU49vw/U+dQ7TeKuPLcEihDN5yN0Ant76m9PlYg9USAiXcIvViwJQGJlFFe6PJnog151Ht2AMd/iIHtRtqNUfFN8v01PlTv22MqVxajVjCeiCG81GOCLPPy1BCvWywZuOmG7JTyAWoAjNjRBDAqPHyrUXpe+zV+ocmEgALgMcXjV0rILSnIUBwPH01bulaltcU4oUGxIPKgg8g+K0J2g3e1AjdUvBpGZ7jlkNuAMVCIoUUOFOV2T9dZ2RIxg4MkbqxCyJmh/dOeEKpKtnIeC2VE151e4v77qQsfvpVTqwlfu1ArHK8kHHjgVwL0Ml2rmVGSNzFKu46/TDiJnEUrDqMjUG7U4Km+L54Os7T4DJt8WSSJhuIUxPUZL7cGVrR2j6kQ7V+KuLBJvVfdDqKWyjkLAxqRFJJJIFA7B0lUSP2jl3I7QSBxqJ4JhkY45WVQWOIzlViwGcS0tSBbBIs0CSwpaEeqb+Y5uGwlvpSNGWWYkhiwkOI4Pgp4HAAoaTs087qRXEdPSP1CkguRgTwUxQfd9oYR5sLRaJuiH9RmDYGiR4DEsA1doPgDNeBdXVA3rrEkOT7nE1QYimNWPej4/3R4sarSNYIYsSwI4YVYIFtfLjhT8/l40s7WKMlqWXkE2DzfkjkjijfnVhgCxIUsK+LIi+bsMyX7+FHP11HtmBkUY5dwtDzkflYPKkgfTVgPJEF/CTTgtl/wADjJfezRH5/UaMRPBzie8jikLMRxldqKJN159ufa+0BGCRQKg/DQJBPgkkkmj7qOKrkW6FcypLGuWytSwtiBZJHPniwTfnT4WIUJzljQvEgBgHuiRQxJ+Y5Pj3Ds0oHGaSWpQipO1VogWaNfIZH4OQONQNO2PDMQAGYcHG2BDE8llBoBrvmuL5jbb0AxYVbV8qAF0/g/QC/A07abpl+FmXFs1IJoHHHkA0AfHjkHnVRzfACqKgNyvxAAGx5N9tgkc+9+50jvFoYgChzbhgSQQR4vx4APjjnRz7ObjHbOxzAWeMFVkxGJqRVvE1zA3Psa0W3aymMq7t2fdG2JC49qLXIoE2R88fcWed594149MVkgVQCTy5yPimVQOLIsU1ir599KLdEgK2Vc8Wx9yAB+VnVr1uQySEtwSB5N0VtWWz5FDj8tDxIOCLJHjgc41Vr8/15rW5dZzDjvPo/wCjMB+gvgaWu7jbqXYhWqzVrzV+/GlqajsXp8qkkxsAocm1NfdkZ3+TYg/w1MEkiblDwxBsGjgA7XXN0wN3wDet7H6GHEkSqjS4boGMs4oDeKrF2ukjFHNsrFV4vXftH6QFXcPxw+/9myJMUNP3HjIAhvYCqHdq6rJTZiEUIyosVbGj2j4S3k2ORqDYIOtcyHpouTqmTFUJGUikGslBDCyBYW/lqbcgiDL8iOf9tflovsWVRvCTEPuAhyZxYMm2UhgOBGf3h3WANIVPYkRUj27PuGaTqPIrgr0ss4ECVeEZjy/FySD3WDkvoe5iQM8UZIBF4SF1VWVSP70EAFlHb2gEAGruztokM0oyj7ZPUWNE2D9wjMeAEZvDfugAjydaHeekpj+05ESrEu28rh0w4Ygi8ryJF35UA/LSjH7r0yVUvpR3yD9zIGXEF2JUOSoCgk8AEV58aGbb0t8g5ijAV1BpApbMCTJlyH4Rlj5Iqvr6N6j6QgR5MmJkDq140RiFbxRQkQJdk0b+dju89DWJuorPlO4dvhPKRYrioHBC8dxPBJ1Eeabn0HdmUsdqEV2QE4YrbpfaASVHScMQOAA18qRqPf8AprrJIgTnqRJji7V90JOGPN4JlzZoMQACRrZ7v01Jf2WIriDFu41CNGnaYkzWMPYqh8blKyPnk65u9giTUTWEiKAwUXjtJ1sgAoxxGHyxXLngao82ihOTB5AQr9PIdxIzbuC+45BrjwOb10+mncb1durqRIyoHxApXoWVF+FJasvC1d6L+penBd1NFEOFlmVeRyA5VfHHigK9q1D6EMfVIxbqQy0VAZgRtWxoNwTfz1ZaPRfSvRpDNuDakNgCCsnBRcGpcgy01qST3VYrULSyK5BWE91f6weCRdXYJr/qdVPst6Ku+Xfwbh5Qskn94RCjDGaR6RiKGRRSRVfLRX1WYRTxAs2KTpRLqopElUFmLAEEC69+TrFmVZU+2hMZ+JBkHNVNfFAryTz5v6j56CrtHYZCYqXJGEblSI1JUNy3b4q6ABazwra0/qG3EHTCytIv3jZYwgVaCvuEVCFKn68m7oVmmcn0/ct1CcItwQoZcVY7dwy1jYIJy8g9xv5axPbWJt36gu6xkjlWIJhGTHmqAKQ8QZXIIpV4ewHQ8gYMuuemRuFlVzE9SSKHkaW6SR0Bbg2wo8WeD50E/s53TPNPZxpY3GPFsZnIsMTdk48UaY8jRz0zdEK+LuwDuMg57ibLk4kA97OPHH5+dcplZizvIpYnNCNb7gcply4s1UfaADXv+mqmM7KZMYCVyr7yYr4sqbHBFiyPFixq9v8A7PptWQxSSv8AtG5lnkBcUrtt5SRS0WUCxRDHz486pzwSP6htJsJ2VI90DKHPTT7uQU1qfPbQyH66Sd4vYRuN0zTPEy1zGQYm3Et2gZ2wVFfjH5fT2B1nvtP6XIvUkCMFV7zMEi80iMGtVWKslPjknirrWo9QieWLfpH15jJDtgyrNIS4uPxkHGVX9FGQojxU+3B6cEERMkRwEYjAQo56WyzSQ9RWBRlDcIwJ/I61ErDRvarzyQb7L5+KwepZu7Jrj5arxq8ttwabmlOK5OMWsXdu1fT9dEotqOmCT8IHufOWIvj6e/z1f+yvp/8AoM0hRCtLbN1RXTlglILKaAAYsPqOdU9M8fTJbPY4rrKR9YkLSivcqpBI1c3n2a3EQDvGoUE8LNGQT0BuGICtyBHZLAVa1ZIrW2lSMzMv3P8A8x6sPjnyJaFcqAbliKDD8PBFnV+f7PrGsCFY7EG5jIvcFQW2yr01xOTqcTdnKw3jjQ15jtllWlK5qDGcSa5lS0HDeGUE/wDQnUu12kojpUKgLIWNsATCgaRm8jxQHA81zevQ9x9nsGIA/uxsWvqSi+jGzkkFiFKr8Kkkji6B1NL6EAoDGJlSLd857sWJdv1lHm8cTbVXzF3WiMD6Z6BOyMVEYFSrxLCnDwidSxYWEdPhJqz2gjnVZfSXkYLhzcSAls6aVM41IJYHtB+Q55qtbzZQxt1wrRPnt4che5oj/s+WgxLWUK3WHNVd86c0KmYH7q/2j00/FvS1vCSCQH+KhS/NflqjzvOVOEoJIoe1UKGxLx2FJ9myHPvdceT+x3EpiQhiBhdYCsTfj73nUP2jCJDtiOmDUgxQ7kkKJ5Ayo0pKFb882GPHGufZ3d1Gh+Qrm/cWP09tZ5RdANzFLLIFC5ElEHaBbS/ALvyQOLPsdVf2R8AwU0UMl2DaCQx5EX4Diuflr0L0jbRs6ErFY3PpgvqSqw7JFHCnEPx2gcHknVZNrH+zp2w//KbgV1ZyO3cMxHxWE4tj7H6a1BnI/TJ8R9yPA/D/AP3pa9EijjKgknkA/wB7P/5tLUyGUM2PoMoQYvErdJVbkFcpPUS4oFfAwaPx5IPw92uev7B0j3Uz9OnG7ZVBWx1t1DH4Xi0IxP1IIvzrTrNAi5Hfbex0ryKi8XkNE5+Dd/x9iV0D+1e8hGyYLuopWeONQiumRI3itlQlJa1Bs0ax4wAx1mXRi98QYL/+nwAPGS341P6XszNPuoxQuEGySAKn2jefPt/Me2q/qH917X2AcC7zQfn7a0H2MhDTbhxwxRUDF4wouWEUFtWDe9k0aPa94ncKMTemSpNuZB0u9vUzRIas8H5B47GUZe/ysc6ub2Hcl2w6SgRQWxxyyO67uTYwsOt18RuwOdTSTlrYPAc+qUp0xawBihE4yCUTatYN0yKMTc3G0xcgTwt3RgZYLk4fJlX75e3llpVByHuow1GQfeR7m5GHRVa3r3SBqD4BWI5ARiM6o3VWNWm65mNLGAZ5FIFBqXbsWB7uXIxkBH4efYjVmPYM6kB4TSFTwPiWUMAVXcUrmyKoVVKYrAPG21hgWhp2nUEJEQWmA7a65VipI7apiCcSwy1EBvUNvK8O3cCJmTbT2Sy4MXghLMDdFACGP7oIPuan9RWcSyMAgKvIG+DtUbYOwIv+8vJx80BI4saIyba7YvEBSiyqjEmOEj4pRwcqFliMWKsCSTyfb8SkNGQE3RIEceSiSJmoYzcMKIo9rMVY2Rlq1WF2G8Z3aQgW1swAoW/JAHsNM9HkEfqcLsGNbjbJ2mm7kwNH2+IfnWpvR9uwVxixKmh2kHgKBaiwD+p8+TqPYQn/ALRgU2P9O2Sng2OUGufG/udL6Fdx626pKFEtvIxuMRigH78mcFowValdSrBl4vQs/aTcKcVlcIzHGNldlW1YDw6hiEsZUCeSfJulv9vjbXeTyEhVNgXYs3ZPPvQHsPc1ItyS3auXuCWY/ryfOustvKxw/gdg9XnhlkliVgr2SDDHKoJbLl0wVns1ZA4JFfNq/avcmGSLGIJKjRuBHz3II2YNnYYj+ftqCLb51cYY1dfQefFfz10bZP3F5+muv6c91fKl6J65NtGdoFQNIoU5KH4Vi1AM9e/11YT7QbgEkFVvHxthXYixg+W57bv96zqvBEpFVxZ4/l/lp6+nqx4B454oeOb8eNOX05TyqZ/tRLwLWy5IPTHxFHBbFgwPaWFVxdjU0v2olYGgmRDjIRjJc1xJWqojzfz51SkaviDMP+H2N8aHN6op5Cv5rmQjmuB8P6c6436Wfn+NS0Yj+1k5eWwGvpkho7P92V5oA/I8nn66k9S9bMu0+8Rb6sqpQEeJC7J/h8t4Ye550AG6TyFP59Qm/qe3nV5pS2zQLwG3UobweOjtfxMLHNePetY4Z5fn9MzlqibKgAfFiSePOX/qdX/szuJDtJ4UVGGDSAOq/F1NspAJ9zQAHuxGoIEvDj92/pzRs/x0R/s+2jP1wnJ6DiytoLlg8sDyf9kiqskgAkabGNz6fN+0ZUtJuvVGU5gEGWFWPgg9hHd+7R1MkMpWDCGBfut0oNKVUHah1ZA5Nx4lLPPa6/M6MzxOzN2rReZqMVEZKoWwbpuOSfgHI9rkiik4pQSHlJUI/wCLbxYAj8FF1BYlWBLE33Y0AZ5NwUrpxRphsTiMRStG0ZWrtcnoKPeh5s2yPa7gBUIjWv29PKg5Ltytli3GDcSHjEmtHGglZCqgX00T+6FBmuzRGNAimB4a7cAdwfuInVz8IHU3BB6dDHp9JMSx8BgSGPKqbUsvOom1n/S/QyqbnLFctpAoJYUP9AlitieFWizWfYE1qaL09+opoWsvo7V2X91tmUqV8ljYIXyQQeBrQbbZtRsoD0RX3bLbAYlQwsE9zHFTm2OVE0dUl2MgUZKAcYgQdun4Bg/Z1KILGwg4YEk3zV7Tt5/9sNo0abUGrrc8iiD98W4ZeDXI491P56i9EiUQDuFsuVe9jwK+VC9Gf7Q9qVEDOGVj1iPugBicSMpMyS3FjiiCAKAGgnpJHTjP+yB9PcaX00P+hwN964CkdXYEiwT2GRMa8iRshh4JuxXnTZtg0carSmh6vEACGL3AZeK+LAgK3yb586ufZeAttSucYzZlAk8DkCyTQqwSV5BsZcAFdAuzbrFA8Nh9ySLP/c9PzlkXBS+aIDqFsciSmLvo3pqSbaF+kpyija6PNoDelojsPSQIox1ITSKLEasD2jkMVJI+tnS1z08uX3fPbZOmR+lnJjwLrg88/nogw6grq59mRLI3BBrADL9b0HHqHYVAIB893BrxwR7XqXY7kA3Zs2PI4H6jXflLixabZMsb8LRxs+CLYVQ9/wD21pvsHFbbwVG33e3UCRR0jbqLmUhrjA7sRRJVApyKg57eToIWxbk0TyDwGU14HuNaD+z/AHaZboM4TJYKuSOMnFvhBdgAQaa/NoOKJBzLvZWw33qDSxKpjBDLKRHLKWSICQ9ZGMhKtI0qEQs5dVC3Vc6v798d2pWO2tUE3UCTI7zuI2AABaDqKgkDggtKRwEYaoSbmJkVGnQqFKD/AErb+7MwB7ja92Pix4FAkG7+3RM+YkXLOz97At4PIKZH8k3JzX+tIIYdoJiqm5WQbiTAN90w6hmVmlYSAsJ2cfdbZ2NoyhAI1Y5LSlOzepno9IRqULSRpAZXWATLGDIWbAOm1weN4+8BTNEbGJMcvXWiBKeVKEKyEC5I5CUVf7viNQBZNgGwFxPNxMuGLM4T7xgaTKm6fBk6fIGPJrmwFxxOTpEXqskaBCVYqqhiSRHNCvQgGUQjSjKossMSqJt2NKSGZeqbkyS7gumUqR7tZJcwQp6DhYo0CqpgwpWbuKySVa5ZM9ZhIuKyXh25KvNiONTkjBu04RELYbsHf7656vsD09xMclAi3LEFMUGUUw4KpwfvCb5BLtQBa1dLjFbX06QfDgCTRqSUchsfmPH+Wmembd09QhZvH7ZtIz3u3eskZy5PIoHz8/GtH6FtI5IeoZUUG2N4+GYsRkWoUDVkefHtofv0ig3yRmYZDf7abEL2mNuiwOZIogP8vY6xx5d41eORnN9J1BGtji8h4AJVTyfB5B4/Pgam2+3C+4/iP8L0Fi9QAUCifH4AaqxwfrkSfnQ+WrUZHmgfz4/kK16+HpyGBMBxY588jnkGiL55A/hp7ycDkaox7gCgEUH/AHR/nzq3yQLFX7/TW2SgNDVpCCP6P5aqvJiOBwB/Xga7Bugfz0FmdbB0G3W1DWRwf5H6/Q8efy0adwR+eqM4Hk8f1+WpVlZ9iymjz/j/AD4JvRmN79OjIJ53kwHNc/s8B5P6ap7pA3B5H9c+ODq7G6L6dHzaru528k3W2gFWAfc141wvGTtuRXTbsVBsnwaLi+QD8v56LfY6H73cWGa4TiiMTI7Dd7YLGrCijlsadbx+KiARqzF6QqJH1Tyy5UEZvYcXVHxxXtp/2bA6m6hUAExtZNDjqxEKpI4DqwtD/ungkjlx5701YOvLEdukQjJi6skaQAwitxSosAnVOIlUPMJqDUEYtZvUm4jiMSkxSyhcnaIKVdV6UTSluozBmiaMJ03DiSTAGubmVBQUFLzLUI25GCRqpTqBabCgMhYFZAfc6eycKmSDARG6s8RMkRRCV/DVm0xLLRF1rSKm83CSrGHRpGWEMjqsShNqpwXdMsZzlZwzM0WSqUjclewHVsbnDduYkPVeWbF3ETJOoL9btY3H02ZyMHwfGZ8QBQZLtsgotLVUCkEZMyOWUhzQjPIUMFoGwqx33TTU0rSdnc0jFR2Ahw0aksrg/CzJiKKk1mR2vdFP0pYGSUoHhhdGKySKj9dAHUzlAUVGGJLRqBYmjYm2BMQmjEUoeGSJF6bbmFulLIrNk0aiRo7Zp3Ko+YYq2a8AaJbaLp5FOmpYdzHFAHAfE2P95wX4rEAImIBgTbBI2jVhyIxdBMcTzahwDVkEmu5gQIScy0Y37aR4rt1x6RUbgGNnYmKmiGPVBLSqwp1c+VkX2AJz2y2TsmSui15BkcGxxzS+daX+0AgLACAmI3FAAeC0J8A9hyLDE+ABy3k5/wBPZQoGfnk9pP14+talq4osClE4k3fBJqyfmPpqU7stKGFKbqz9eBZA+tfx51DuXVmbv4sUQvJ8m6y8ahYqpIZmUiqqP/qw+n8dTxl9mi+b/hkhx/DkVyr2uuLrS0IMV85Nz/sD/wA2lp4Q2pv2BPp/HTDsF/q9d0teljSOxU+5P6a6myUfvfyH+elpaYmpP2Rfk36kD+VakjiADKF4arsqTwbFHC15J8EXpaWmGudEV8I48DuI+fi6GuDZD91f6/XXdLVyBHZi/AP6A/46R2g+S/8AKv8A00tLUshtNGxHyH8B/wBNPXbAf+w0tLVyGpAo/P8AW9SRgnwK/lrmlq4iykNGyf8Apq3HuvbzfAqzZPFAfP20tLSol30LKxSWN0fyVdGRqPjtZQa4OqTJ8tLS0l60qOOdx4/xOrC7skcg6Wlp7EckKn3/AE1V3W3LCrJFk0SSLIAJo8WQBz9B8tc0tZsahheYChLJQ5oOwF/Or86W03c8LmSOWRHIossjqxHHBYG64Hv7aWlrORbVpvtLvT53O5P/AOTP/wCfTh9qt4PG43A8ciaRWNWBk69z1ZrImr0tLUyJpjfave/+K3n/AOzP/m2mr9qN3/4zdj/78/8AkTpaWr4xrXR9qt3dnd7okGxlM7gHkZU54YXYNWDzwdc/+Ld6CCN7uvmL3Mp/iC1EfnpaWp4w0O9S3k85DSyvJVgZNYAJBIX91ePA4+WqJR/n/H6aWlpkNMMb+b5/PXHic+ST7cm/HjXNLVyKXSbXNLS0wf/Z"/>
          <p:cNvSpPr>
            <a:spLocks noChangeAspect="1" noChangeArrowheads="1"/>
          </p:cNvSpPr>
          <p:nvPr/>
        </p:nvSpPr>
        <p:spPr bwMode="auto">
          <a:xfrm>
            <a:off x="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IE" altLang="en-US" sz="2400">
              <a:latin typeface="Technical" pitchFamily="66" charset="0"/>
            </a:endParaRPr>
          </a:p>
        </p:txBody>
      </p:sp>
      <p:sp>
        <p:nvSpPr>
          <p:cNvPr id="2" name="Rectangle 1"/>
          <p:cNvSpPr/>
          <p:nvPr/>
        </p:nvSpPr>
        <p:spPr>
          <a:xfrm>
            <a:off x="-1" y="5661248"/>
            <a:ext cx="9143999" cy="1196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dirty="0"/>
              <a:t>6</a:t>
            </a:r>
            <a:r>
              <a:rPr lang="en-IE" sz="2800" baseline="30000" dirty="0"/>
              <a:t>th</a:t>
            </a:r>
            <a:r>
              <a:rPr lang="en-IE" sz="2800" dirty="0"/>
              <a:t> year Progression Options</a:t>
            </a:r>
          </a:p>
          <a:p>
            <a:pPr algn="ctr"/>
            <a:r>
              <a:rPr lang="en-IE" sz="2800" dirty="0"/>
              <a:t>Guidance Department</a:t>
            </a: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56612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178377"/>
            <a:ext cx="1928060" cy="1872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4044272"/>
      </p:ext>
    </p:extLst>
  </p:cSld>
  <p:clrMapOvr>
    <a:masterClrMapping/>
  </p:clrMapOvr>
  <p:transition spd="slow">
    <p:pull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3960837296"/>
      </p:ext>
    </p:extLst>
  </p:cSld>
  <p:clrMapOvr>
    <a:masterClrMapping/>
  </p:clrMapOvr>
  <p:transition spd="slow">
    <p:pull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9144001" cy="6858000"/>
          </a:xfrm>
          <a:prstGeom prst="rect">
            <a:avLst/>
          </a:prstGeom>
        </p:spPr>
      </p:pic>
    </p:spTree>
    <p:extLst>
      <p:ext uri="{BB962C8B-B14F-4D97-AF65-F5344CB8AC3E}">
        <p14:creationId xmlns:p14="http://schemas.microsoft.com/office/powerpoint/2010/main" val="3566326937"/>
      </p:ext>
    </p:extLst>
  </p:cSld>
  <p:clrMapOvr>
    <a:masterClrMapping/>
  </p:clrMapOvr>
  <p:transition spd="slow">
    <p:pull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CAO- Key Dates</a:t>
            </a:r>
          </a:p>
        </p:txBody>
      </p:sp>
      <p:pic>
        <p:nvPicPr>
          <p:cNvPr id="4" name="Content Placeholder 3"/>
          <p:cNvPicPr>
            <a:picLocks noGrp="1" noChangeAspect="1"/>
          </p:cNvPicPr>
          <p:nvPr>
            <p:ph idx="1"/>
          </p:nvPr>
        </p:nvPicPr>
        <p:blipFill>
          <a:blip r:embed="rId2"/>
          <a:stretch>
            <a:fillRect/>
          </a:stretch>
        </p:blipFill>
        <p:spPr>
          <a:xfrm>
            <a:off x="899592" y="1484784"/>
            <a:ext cx="7535327" cy="1219370"/>
          </a:xfrm>
          <a:prstGeom prst="rect">
            <a:avLst/>
          </a:prstGeom>
        </p:spPr>
      </p:pic>
      <p:pic>
        <p:nvPicPr>
          <p:cNvPr id="5" name="Picture 4"/>
          <p:cNvPicPr>
            <a:picLocks noChangeAspect="1"/>
          </p:cNvPicPr>
          <p:nvPr/>
        </p:nvPicPr>
        <p:blipFill>
          <a:blip r:embed="rId3"/>
          <a:stretch>
            <a:fillRect/>
          </a:stretch>
        </p:blipFill>
        <p:spPr>
          <a:xfrm>
            <a:off x="899592" y="2704154"/>
            <a:ext cx="7544853" cy="609685"/>
          </a:xfrm>
          <a:prstGeom prst="rect">
            <a:avLst/>
          </a:prstGeom>
        </p:spPr>
      </p:pic>
      <p:pic>
        <p:nvPicPr>
          <p:cNvPr id="6" name="Picture 5"/>
          <p:cNvPicPr>
            <a:picLocks noChangeAspect="1"/>
          </p:cNvPicPr>
          <p:nvPr/>
        </p:nvPicPr>
        <p:blipFill>
          <a:blip r:embed="rId4"/>
          <a:stretch>
            <a:fillRect/>
          </a:stretch>
        </p:blipFill>
        <p:spPr>
          <a:xfrm>
            <a:off x="899592" y="3313839"/>
            <a:ext cx="7535327" cy="600159"/>
          </a:xfrm>
          <a:prstGeom prst="rect">
            <a:avLst/>
          </a:prstGeom>
        </p:spPr>
      </p:pic>
      <p:pic>
        <p:nvPicPr>
          <p:cNvPr id="7" name="Picture 6"/>
          <p:cNvPicPr>
            <a:picLocks noChangeAspect="1"/>
          </p:cNvPicPr>
          <p:nvPr/>
        </p:nvPicPr>
        <p:blipFill>
          <a:blip r:embed="rId5"/>
          <a:stretch>
            <a:fillRect/>
          </a:stretch>
        </p:blipFill>
        <p:spPr>
          <a:xfrm>
            <a:off x="899592" y="3913998"/>
            <a:ext cx="7544853" cy="752580"/>
          </a:xfrm>
          <a:prstGeom prst="rect">
            <a:avLst/>
          </a:prstGeom>
        </p:spPr>
      </p:pic>
      <p:pic>
        <p:nvPicPr>
          <p:cNvPr id="8" name="Picture 7"/>
          <p:cNvPicPr>
            <a:picLocks noChangeAspect="1"/>
          </p:cNvPicPr>
          <p:nvPr/>
        </p:nvPicPr>
        <p:blipFill>
          <a:blip r:embed="rId6"/>
          <a:stretch>
            <a:fillRect/>
          </a:stretch>
        </p:blipFill>
        <p:spPr>
          <a:xfrm>
            <a:off x="899592" y="4660527"/>
            <a:ext cx="7563906" cy="2152950"/>
          </a:xfrm>
          <a:prstGeom prst="rect">
            <a:avLst/>
          </a:prstGeom>
        </p:spPr>
      </p:pic>
    </p:spTree>
    <p:extLst>
      <p:ext uri="{BB962C8B-B14F-4D97-AF65-F5344CB8AC3E}">
        <p14:creationId xmlns:p14="http://schemas.microsoft.com/office/powerpoint/2010/main" val="384790615"/>
      </p:ext>
    </p:extLst>
  </p:cSld>
  <p:clrMapOvr>
    <a:masterClrMapping/>
  </p:clrMapOvr>
  <p:transition spd="slow">
    <p:pull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2905950938"/>
      </p:ext>
    </p:extLst>
  </p:cSld>
  <p:clrMapOvr>
    <a:masterClrMapping/>
  </p:clrMapOvr>
  <p:transition spd="slow">
    <p:pull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50456134"/>
      </p:ext>
    </p:extLst>
  </p:cSld>
  <p:clrMapOvr>
    <a:masterClrMapping/>
  </p:clrMapOvr>
  <p:transition spd="slow">
    <p:pull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reersportal.ie/mce/plugins/filemanager/files/site_images/ladder_zo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88640"/>
            <a:ext cx="9252520" cy="693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867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87164465"/>
      </p:ext>
    </p:extLst>
  </p:cSld>
  <p:clrMapOvr>
    <a:masterClrMapping/>
  </p:clrMapOvr>
  <p:transition spd="slow">
    <p:pull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04880662"/>
      </p:ext>
    </p:extLst>
  </p:cSld>
  <p:clrMapOvr>
    <a:masterClrMapping/>
  </p:clrMapOvr>
  <p:transition spd="slow">
    <p:pull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9144001" cy="6857999"/>
          </a:xfrm>
          <a:prstGeom prst="rect">
            <a:avLst/>
          </a:prstGeom>
        </p:spPr>
      </p:pic>
    </p:spTree>
    <p:extLst>
      <p:ext uri="{BB962C8B-B14F-4D97-AF65-F5344CB8AC3E}">
        <p14:creationId xmlns:p14="http://schemas.microsoft.com/office/powerpoint/2010/main" val="2413040368"/>
      </p:ext>
    </p:extLst>
  </p:cSld>
  <p:clrMapOvr>
    <a:masterClrMapping/>
  </p:clrMapOvr>
  <p:transition spd="slow">
    <p:pull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4384" y="1"/>
            <a:ext cx="9525691" cy="6857999"/>
          </a:xfrm>
          <a:prstGeom prst="rect">
            <a:avLst/>
          </a:prstGeom>
        </p:spPr>
      </p:pic>
    </p:spTree>
    <p:extLst>
      <p:ext uri="{BB962C8B-B14F-4D97-AF65-F5344CB8AC3E}">
        <p14:creationId xmlns:p14="http://schemas.microsoft.com/office/powerpoint/2010/main" val="4216977614"/>
      </p:ext>
    </p:extLst>
  </p:cSld>
  <p:clrMapOvr>
    <a:masterClrMapping/>
  </p:clrMapOvr>
  <p:transition spd="slow">
    <p:pull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IE" sz="4000" dirty="0"/>
              <a:t>Outline of Session</a:t>
            </a:r>
          </a:p>
        </p:txBody>
      </p:sp>
      <p:sp>
        <p:nvSpPr>
          <p:cNvPr id="5123" name="Content Placeholder 2"/>
          <p:cNvSpPr>
            <a:spLocks noGrp="1"/>
          </p:cNvSpPr>
          <p:nvPr>
            <p:ph idx="1"/>
          </p:nvPr>
        </p:nvSpPr>
        <p:spPr/>
        <p:txBody>
          <a:bodyPr/>
          <a:lstStyle/>
          <a:p>
            <a:r>
              <a:rPr lang="en-IE" sz="2800" dirty="0"/>
              <a:t>Skills Shortages</a:t>
            </a:r>
          </a:p>
          <a:p>
            <a:r>
              <a:rPr lang="en-IE" sz="2800" dirty="0"/>
              <a:t>Points system</a:t>
            </a:r>
          </a:p>
          <a:p>
            <a:r>
              <a:rPr lang="en-IE" sz="2800" dirty="0"/>
              <a:t>Applying to CAO- what, where, when, how</a:t>
            </a:r>
          </a:p>
          <a:p>
            <a:r>
              <a:rPr lang="en-IE" sz="2800" dirty="0"/>
              <a:t>Allocation &amp; Acceptance of Places</a:t>
            </a:r>
          </a:p>
          <a:p>
            <a:r>
              <a:rPr lang="en-IE" sz="2800" dirty="0"/>
              <a:t>SUSI, HEAR &amp; DARE</a:t>
            </a:r>
          </a:p>
          <a:p>
            <a:r>
              <a:rPr lang="en-IE" sz="2800" dirty="0"/>
              <a:t>Other options (PLC, Apprenticeships, Studying Abroad) </a:t>
            </a:r>
          </a:p>
          <a:p>
            <a:r>
              <a:rPr lang="en-IE" sz="2800" dirty="0"/>
              <a:t>How you can help</a:t>
            </a:r>
          </a:p>
          <a:p>
            <a:r>
              <a:rPr lang="en-IE" sz="2800" dirty="0"/>
              <a:t>Useful Websites</a:t>
            </a:r>
          </a:p>
          <a:p>
            <a:endParaRPr lang="en-IE" dirty="0"/>
          </a:p>
        </p:txBody>
      </p:sp>
      <p:sp>
        <p:nvSpPr>
          <p:cNvPr id="4" name="Content Placeholder 2">
            <a:extLst>
              <a:ext uri="{FF2B5EF4-FFF2-40B4-BE49-F238E27FC236}">
                <a16:creationId xmlns:a16="http://schemas.microsoft.com/office/drawing/2014/main" xmlns="" id="{6ADC7A1D-82B6-37C2-623F-8DFE334AFA96}"/>
              </a:ext>
            </a:extLst>
          </p:cNvPr>
          <p:cNvSpPr txBox="1">
            <a:spLocks/>
          </p:cNvSpPr>
          <p:nvPr/>
        </p:nvSpPr>
        <p:spPr bwMode="auto">
          <a:xfrm>
            <a:off x="425558" y="1165610"/>
            <a:ext cx="82296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E" sz="2800" dirty="0"/>
              <a:t>Choosing Careers &amp; Courses</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Effect transition="in" filter="fade">
                                      <p:cBhvr>
                                        <p:cTn id="13" dur="500"/>
                                        <p:tgtEl>
                                          <p:spTgt spid="512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123">
                                            <p:txEl>
                                              <p:pRg st="1" end="1"/>
                                            </p:txEl>
                                          </p:spTgt>
                                        </p:tgtEl>
                                        <p:attrNameLst>
                                          <p:attrName>style.visibility</p:attrName>
                                        </p:attrNameLst>
                                      </p:cBhvr>
                                      <p:to>
                                        <p:strVal val="visible"/>
                                      </p:to>
                                    </p:set>
                                    <p:animEffect transition="in" filter="fade">
                                      <p:cBhvr>
                                        <p:cTn id="18" dur="500"/>
                                        <p:tgtEl>
                                          <p:spTgt spid="512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123">
                                            <p:txEl>
                                              <p:pRg st="2" end="2"/>
                                            </p:txEl>
                                          </p:spTgt>
                                        </p:tgtEl>
                                        <p:attrNameLst>
                                          <p:attrName>style.visibility</p:attrName>
                                        </p:attrNameLst>
                                      </p:cBhvr>
                                      <p:to>
                                        <p:strVal val="visible"/>
                                      </p:to>
                                    </p:set>
                                    <p:animEffect transition="in" filter="fade">
                                      <p:cBhvr>
                                        <p:cTn id="23" dur="500"/>
                                        <p:tgtEl>
                                          <p:spTgt spid="512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fade">
                                      <p:cBhvr>
                                        <p:cTn id="28" dur="500"/>
                                        <p:tgtEl>
                                          <p:spTgt spid="512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123">
                                            <p:txEl>
                                              <p:pRg st="4" end="4"/>
                                            </p:txEl>
                                          </p:spTgt>
                                        </p:tgtEl>
                                        <p:attrNameLst>
                                          <p:attrName>style.visibility</p:attrName>
                                        </p:attrNameLst>
                                      </p:cBhvr>
                                      <p:to>
                                        <p:strVal val="visible"/>
                                      </p:to>
                                    </p:set>
                                    <p:animEffect transition="in" filter="fade">
                                      <p:cBhvr>
                                        <p:cTn id="33" dur="500"/>
                                        <p:tgtEl>
                                          <p:spTgt spid="512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123">
                                            <p:txEl>
                                              <p:pRg st="5" end="5"/>
                                            </p:txEl>
                                          </p:spTgt>
                                        </p:tgtEl>
                                        <p:attrNameLst>
                                          <p:attrName>style.visibility</p:attrName>
                                        </p:attrNameLst>
                                      </p:cBhvr>
                                      <p:to>
                                        <p:strVal val="visible"/>
                                      </p:to>
                                    </p:set>
                                    <p:animEffect transition="in" filter="fade">
                                      <p:cBhvr>
                                        <p:cTn id="38" dur="500"/>
                                        <p:tgtEl>
                                          <p:spTgt spid="512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123">
                                            <p:txEl>
                                              <p:pRg st="6" end="6"/>
                                            </p:txEl>
                                          </p:spTgt>
                                        </p:tgtEl>
                                        <p:attrNameLst>
                                          <p:attrName>style.visibility</p:attrName>
                                        </p:attrNameLst>
                                      </p:cBhvr>
                                      <p:to>
                                        <p:strVal val="visible"/>
                                      </p:to>
                                    </p:set>
                                    <p:animEffect transition="in" filter="fade">
                                      <p:cBhvr>
                                        <p:cTn id="43" dur="500"/>
                                        <p:tgtEl>
                                          <p:spTgt spid="512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123">
                                            <p:txEl>
                                              <p:pRg st="7" end="7"/>
                                            </p:txEl>
                                          </p:spTgt>
                                        </p:tgtEl>
                                        <p:attrNameLst>
                                          <p:attrName>style.visibility</p:attrName>
                                        </p:attrNameLst>
                                      </p:cBhvr>
                                      <p:to>
                                        <p:strVal val="visible"/>
                                      </p:to>
                                    </p:set>
                                    <p:animEffect transition="in" filter="fade">
                                      <p:cBhvr>
                                        <p:cTn id="48"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
            <a:ext cx="9144000" cy="6858000"/>
          </a:xfrm>
          <a:prstGeom prst="rect">
            <a:avLst/>
          </a:prstGeom>
        </p:spPr>
      </p:pic>
    </p:spTree>
    <p:extLst>
      <p:ext uri="{BB962C8B-B14F-4D97-AF65-F5344CB8AC3E}">
        <p14:creationId xmlns:p14="http://schemas.microsoft.com/office/powerpoint/2010/main" val="3967902436"/>
      </p:ext>
    </p:extLst>
  </p:cSld>
  <p:clrMapOvr>
    <a:masterClrMapping/>
  </p:clrMapOvr>
  <p:transition spd="slow">
    <p:pull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44086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352266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9144000" cy="6857999"/>
          </a:xfrm>
          <a:prstGeom prst="rect">
            <a:avLst/>
          </a:prstGeom>
        </p:spPr>
      </p:pic>
    </p:spTree>
    <p:extLst>
      <p:ext uri="{BB962C8B-B14F-4D97-AF65-F5344CB8AC3E}">
        <p14:creationId xmlns:p14="http://schemas.microsoft.com/office/powerpoint/2010/main" val="1274006413"/>
      </p:ext>
    </p:extLst>
  </p:cSld>
  <p:clrMapOvr>
    <a:masterClrMapping/>
  </p:clrMapOvr>
  <p:transition spd="slow">
    <p:pull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6742" y="0"/>
            <a:ext cx="9520928" cy="6858000"/>
          </a:xfrm>
          <a:prstGeom prst="rect">
            <a:avLst/>
          </a:prstGeom>
        </p:spPr>
      </p:pic>
    </p:spTree>
    <p:extLst>
      <p:ext uri="{BB962C8B-B14F-4D97-AF65-F5344CB8AC3E}">
        <p14:creationId xmlns:p14="http://schemas.microsoft.com/office/powerpoint/2010/main" val="979654812"/>
      </p:ext>
    </p:extLst>
  </p:cSld>
  <p:clrMapOvr>
    <a:masterClrMapping/>
  </p:clrMapOvr>
  <p:transition spd="slow">
    <p:pull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9144000" cy="6858000"/>
          </a:xfrm>
          <a:prstGeom prst="rect">
            <a:avLst/>
          </a:prstGeom>
        </p:spPr>
      </p:pic>
    </p:spTree>
    <p:extLst>
      <p:ext uri="{BB962C8B-B14F-4D97-AF65-F5344CB8AC3E}">
        <p14:creationId xmlns:p14="http://schemas.microsoft.com/office/powerpoint/2010/main" val="1015391152"/>
      </p:ext>
    </p:extLst>
  </p:cSld>
  <p:clrMapOvr>
    <a:masterClrMapping/>
  </p:clrMapOvr>
  <p:transition spd="slow">
    <p:pull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9144001" cy="6858000"/>
          </a:xfrm>
          <a:prstGeom prst="rect">
            <a:avLst/>
          </a:prstGeom>
        </p:spPr>
      </p:pic>
    </p:spTree>
    <p:extLst>
      <p:ext uri="{BB962C8B-B14F-4D97-AF65-F5344CB8AC3E}">
        <p14:creationId xmlns:p14="http://schemas.microsoft.com/office/powerpoint/2010/main" val="2102059543"/>
      </p:ext>
    </p:extLst>
  </p:cSld>
  <p:clrMapOvr>
    <a:masterClrMapping/>
  </p:clrMapOvr>
  <p:transition spd="slow">
    <p:pull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9144000" cy="6858000"/>
          </a:xfrm>
          <a:prstGeom prst="rect">
            <a:avLst/>
          </a:prstGeom>
        </p:spPr>
      </p:pic>
    </p:spTree>
    <p:extLst>
      <p:ext uri="{BB962C8B-B14F-4D97-AF65-F5344CB8AC3E}">
        <p14:creationId xmlns:p14="http://schemas.microsoft.com/office/powerpoint/2010/main" val="4136968310"/>
      </p:ext>
    </p:extLst>
  </p:cSld>
  <p:clrMapOvr>
    <a:masterClrMapping/>
  </p:clrMapOvr>
  <p:transition spd="slow">
    <p:pull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3258552800"/>
      </p:ext>
    </p:extLst>
  </p:cSld>
  <p:clrMapOvr>
    <a:masterClrMapping/>
  </p:clrMapOvr>
  <p:transition spd="slow">
    <p:pull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67"/>
            <a:ext cx="8229600" cy="706090"/>
          </a:xfrm>
        </p:spPr>
        <p:txBody>
          <a:bodyPr/>
          <a:lstStyle/>
          <a:p>
            <a:r>
              <a:rPr lang="en-IE" sz="4000" dirty="0"/>
              <a:t/>
            </a:r>
            <a:br>
              <a:rPr lang="en-IE" sz="4000" dirty="0"/>
            </a:br>
            <a:r>
              <a:rPr lang="en-IE" sz="4000" dirty="0"/>
              <a:t>Choosing a Career</a:t>
            </a:r>
          </a:p>
        </p:txBody>
      </p:sp>
      <p:sp>
        <p:nvSpPr>
          <p:cNvPr id="3" name="Content Placeholder 2"/>
          <p:cNvSpPr>
            <a:spLocks noGrp="1"/>
          </p:cNvSpPr>
          <p:nvPr>
            <p:ph idx="1"/>
          </p:nvPr>
        </p:nvSpPr>
        <p:spPr>
          <a:xfrm>
            <a:off x="179512" y="1124744"/>
            <a:ext cx="8964488" cy="5458618"/>
          </a:xfrm>
        </p:spPr>
        <p:txBody>
          <a:bodyPr/>
          <a:lstStyle/>
          <a:p>
            <a:pPr eaLnBrk="1" hangingPunct="1">
              <a:lnSpc>
                <a:spcPct val="80000"/>
              </a:lnSpc>
              <a:buFont typeface="Arial" pitchFamily="34" charset="0"/>
              <a:buNone/>
              <a:defRPr/>
            </a:pPr>
            <a:r>
              <a:rPr lang="en-GB" sz="1800" kern="0" dirty="0"/>
              <a:t>Research options and make decisions by:</a:t>
            </a:r>
          </a:p>
          <a:p>
            <a:pPr eaLnBrk="1" hangingPunct="1">
              <a:lnSpc>
                <a:spcPct val="80000"/>
              </a:lnSpc>
              <a:buFont typeface="Arial" pitchFamily="34" charset="0"/>
              <a:buNone/>
              <a:defRPr/>
            </a:pPr>
            <a:endParaRPr lang="en-GB" sz="1800" kern="0" dirty="0"/>
          </a:p>
          <a:p>
            <a:pPr eaLnBrk="1" hangingPunct="1">
              <a:lnSpc>
                <a:spcPct val="80000"/>
              </a:lnSpc>
              <a:buFont typeface="Arial" pitchFamily="34" charset="0"/>
              <a:buChar char="•"/>
              <a:defRPr/>
            </a:pPr>
            <a:r>
              <a:rPr lang="en-GB" sz="1800" kern="0" dirty="0"/>
              <a:t>Assess Aptitudes, </a:t>
            </a:r>
            <a:r>
              <a:rPr lang="en-GB" sz="1800" kern="0" dirty="0">
                <a:solidFill>
                  <a:srgbClr val="FFFFFF"/>
                </a:solidFill>
              </a:rPr>
              <a:t>Skills &amp; Qualities, Favourite Subjects, Hobbies, Career Interests, Values (</a:t>
            </a:r>
            <a:r>
              <a:rPr lang="en-GB" sz="1800" kern="0" dirty="0" err="1">
                <a:solidFill>
                  <a:srgbClr val="FFFFFF"/>
                </a:solidFill>
              </a:rPr>
              <a:t>eg</a:t>
            </a:r>
            <a:r>
              <a:rPr lang="en-GB" sz="1800" kern="0" dirty="0">
                <a:solidFill>
                  <a:srgbClr val="FFFFFF"/>
                </a:solidFill>
              </a:rPr>
              <a:t>. security, family, pay). </a:t>
            </a:r>
          </a:p>
          <a:p>
            <a:pPr marL="0" indent="0" eaLnBrk="1" hangingPunct="1">
              <a:lnSpc>
                <a:spcPct val="80000"/>
              </a:lnSpc>
              <a:buNone/>
              <a:defRPr/>
            </a:pPr>
            <a:endParaRPr lang="en-GB" sz="1800" kern="0" dirty="0"/>
          </a:p>
          <a:p>
            <a:pPr eaLnBrk="1" hangingPunct="1">
              <a:lnSpc>
                <a:spcPct val="80000"/>
              </a:lnSpc>
              <a:buFontTx/>
              <a:buChar char="•"/>
              <a:defRPr/>
            </a:pPr>
            <a:r>
              <a:rPr lang="en-GB" sz="1800" kern="0" dirty="0"/>
              <a:t>Talk to family members, guidance counsellor, teachers, present students, graduates, course co-ordinators.</a:t>
            </a:r>
          </a:p>
          <a:p>
            <a:pPr marL="0" indent="0" eaLnBrk="1" hangingPunct="1">
              <a:lnSpc>
                <a:spcPct val="80000"/>
              </a:lnSpc>
              <a:buNone/>
              <a:defRPr/>
            </a:pPr>
            <a:endParaRPr lang="en-GB" sz="1800" kern="0" dirty="0"/>
          </a:p>
          <a:p>
            <a:pPr eaLnBrk="1" hangingPunct="1">
              <a:lnSpc>
                <a:spcPct val="80000"/>
              </a:lnSpc>
              <a:buFontTx/>
              <a:buChar char="•"/>
              <a:defRPr/>
            </a:pPr>
            <a:r>
              <a:rPr lang="en-GB" sz="1800" kern="0" dirty="0"/>
              <a:t>Information- Open days, college websites &amp; prospectus.</a:t>
            </a:r>
          </a:p>
          <a:p>
            <a:pPr marL="0" indent="0" eaLnBrk="1" hangingPunct="1">
              <a:lnSpc>
                <a:spcPct val="80000"/>
              </a:lnSpc>
              <a:buNone/>
              <a:defRPr/>
            </a:pPr>
            <a:endParaRPr lang="en-GB" sz="1800" kern="0" dirty="0"/>
          </a:p>
          <a:p>
            <a:pPr eaLnBrk="1" hangingPunct="1">
              <a:lnSpc>
                <a:spcPct val="80000"/>
              </a:lnSpc>
              <a:buFontTx/>
              <a:buChar char="•"/>
              <a:defRPr/>
            </a:pPr>
            <a:r>
              <a:rPr lang="en-GB" sz="1800" kern="0" dirty="0"/>
              <a:t>Explore options on Career websites</a:t>
            </a:r>
          </a:p>
          <a:p>
            <a:pPr marL="0" indent="0" eaLnBrk="1" hangingPunct="1">
              <a:lnSpc>
                <a:spcPct val="80000"/>
              </a:lnSpc>
              <a:buNone/>
              <a:defRPr/>
            </a:pPr>
            <a:endParaRPr lang="en-GB" sz="1800" kern="0" dirty="0"/>
          </a:p>
          <a:p>
            <a:pPr eaLnBrk="1" hangingPunct="1">
              <a:lnSpc>
                <a:spcPct val="80000"/>
              </a:lnSpc>
              <a:buFont typeface="Arial" pitchFamily="34" charset="0"/>
              <a:buChar char="•"/>
              <a:defRPr/>
            </a:pPr>
            <a:r>
              <a:rPr lang="en-GB" sz="1800" kern="0" dirty="0"/>
              <a:t>Consider skills shortages for the future.</a:t>
            </a:r>
          </a:p>
          <a:p>
            <a:pPr marL="0" indent="0" eaLnBrk="1" hangingPunct="1">
              <a:lnSpc>
                <a:spcPct val="80000"/>
              </a:lnSpc>
              <a:buNone/>
              <a:defRPr/>
            </a:pPr>
            <a:endParaRPr lang="en-GB" sz="1800" kern="0" dirty="0"/>
          </a:p>
          <a:p>
            <a:pPr eaLnBrk="1" hangingPunct="1">
              <a:lnSpc>
                <a:spcPct val="80000"/>
              </a:lnSpc>
              <a:buFont typeface="Arial" pitchFamily="34" charset="0"/>
              <a:buChar char="•"/>
              <a:defRPr/>
            </a:pPr>
            <a:r>
              <a:rPr lang="en-GB" sz="1800" kern="0" dirty="0"/>
              <a:t>Remain open minded – Be willing to consider courses outside of Limerick if financially possible.</a:t>
            </a:r>
          </a:p>
          <a:p>
            <a:pPr marL="0" indent="0" eaLnBrk="1" hangingPunct="1">
              <a:lnSpc>
                <a:spcPct val="80000"/>
              </a:lnSpc>
              <a:buNone/>
              <a:defRPr/>
            </a:pPr>
            <a:endParaRPr lang="en-GB" sz="1800" kern="0" dirty="0"/>
          </a:p>
          <a:p>
            <a:pPr eaLnBrk="1" hangingPunct="1">
              <a:lnSpc>
                <a:spcPct val="80000"/>
              </a:lnSpc>
              <a:buFont typeface="Arial" pitchFamily="34" charset="0"/>
              <a:buChar char="•"/>
              <a:defRPr/>
            </a:pPr>
            <a:r>
              <a:rPr lang="en-GB" sz="1800" kern="0" dirty="0"/>
              <a:t>Have a Plan B!</a:t>
            </a:r>
          </a:p>
          <a:p>
            <a:pPr algn="ctr" eaLnBrk="1" hangingPunct="1">
              <a:lnSpc>
                <a:spcPct val="80000"/>
              </a:lnSpc>
              <a:buFont typeface="Arial" pitchFamily="34" charset="0"/>
              <a:buNone/>
              <a:defRPr/>
            </a:pPr>
            <a:r>
              <a:rPr lang="en-GB" sz="1800" kern="0" dirty="0"/>
              <a:t>It is about making smart, </a:t>
            </a:r>
            <a:r>
              <a:rPr lang="en-GB" sz="1800" u="sng" kern="0" dirty="0"/>
              <a:t>informed</a:t>
            </a:r>
            <a:r>
              <a:rPr lang="en-GB" sz="1800" kern="0" dirty="0"/>
              <a:t> decisions.</a:t>
            </a:r>
            <a:endParaRPr lang="en-US" sz="1800" kern="0" dirty="0"/>
          </a:p>
        </p:txBody>
      </p:sp>
    </p:spTree>
    <p:extLst>
      <p:ext uri="{BB962C8B-B14F-4D97-AF65-F5344CB8AC3E}">
        <p14:creationId xmlns:p14="http://schemas.microsoft.com/office/powerpoint/2010/main" val="1832925145"/>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1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1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1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1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1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1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1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1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1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1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 calcmode="lin" valueType="num">
                                      <p:cBhvr additive="base">
                                        <p:cTn id="49" dur="1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0" dur="1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anim calcmode="lin" valueType="num">
                                      <p:cBhvr additive="base">
                                        <p:cTn id="55" dur="1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56" dur="1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916832"/>
            <a:ext cx="8064896" cy="4869025"/>
          </a:xfrm>
          <a:prstGeom prst="rect">
            <a:avLst/>
          </a:prstGeom>
        </p:spPr>
        <p:txBody>
          <a:bodyPr wrap="square">
            <a:spAutoFit/>
          </a:bodyPr>
          <a:lstStyle/>
          <a:p>
            <a:pPr marL="102870" indent="-285750" fontAlgn="auto">
              <a:spcBef>
                <a:spcPct val="5000"/>
              </a:spcBef>
              <a:spcAft>
                <a:spcPts val="0"/>
              </a:spcAft>
              <a:buClr>
                <a:schemeClr val="accent6">
                  <a:lumMod val="75000"/>
                </a:schemeClr>
              </a:buClr>
              <a:buFont typeface="Arial" panose="020B0604020202020204" pitchFamily="34" charset="0"/>
              <a:buChar char="•"/>
              <a:defRPr/>
            </a:pPr>
            <a:r>
              <a:rPr lang="en-GB" sz="2200" dirty="0">
                <a:latin typeface="+mn-lt"/>
              </a:rPr>
              <a:t>Not enough research into courses</a:t>
            </a:r>
            <a:r>
              <a:rPr lang="en-IE" sz="2200" dirty="0">
                <a:latin typeface="+mn-lt"/>
              </a:rPr>
              <a:t>  AND career                </a:t>
            </a:r>
          </a:p>
          <a:p>
            <a:pPr fontAlgn="auto">
              <a:spcBef>
                <a:spcPct val="5000"/>
              </a:spcBef>
              <a:spcAft>
                <a:spcPts val="0"/>
              </a:spcAft>
              <a:buClr>
                <a:schemeClr val="accent6">
                  <a:lumMod val="75000"/>
                </a:schemeClr>
              </a:buClr>
              <a:defRPr/>
            </a:pPr>
            <a:r>
              <a:rPr lang="en-GB" sz="2200" dirty="0">
                <a:latin typeface="+mn-lt"/>
              </a:rPr>
              <a:t>	</a:t>
            </a:r>
          </a:p>
          <a:p>
            <a:pPr marL="102870" indent="-285750" fontAlgn="auto">
              <a:spcBef>
                <a:spcPct val="5000"/>
              </a:spcBef>
              <a:spcAft>
                <a:spcPts val="0"/>
              </a:spcAft>
              <a:buClr>
                <a:schemeClr val="accent6">
                  <a:lumMod val="75000"/>
                </a:schemeClr>
              </a:buClr>
              <a:buFont typeface="Arial" panose="020B0604020202020204" pitchFamily="34" charset="0"/>
              <a:buChar char="•"/>
              <a:defRPr/>
            </a:pPr>
            <a:r>
              <a:rPr lang="ga-IE" sz="2200" dirty="0">
                <a:latin typeface="+mn-lt"/>
              </a:rPr>
              <a:t>L</a:t>
            </a:r>
            <a:r>
              <a:rPr lang="en-GB" sz="2200" dirty="0" err="1">
                <a:latin typeface="+mn-lt"/>
              </a:rPr>
              <a:t>isting</a:t>
            </a:r>
            <a:r>
              <a:rPr lang="en-GB" sz="2200" dirty="0">
                <a:latin typeface="+mn-lt"/>
              </a:rPr>
              <a:t> courses in order of points instead of genuine preference</a:t>
            </a:r>
          </a:p>
          <a:p>
            <a:pPr marL="285750" indent="-285750">
              <a:spcBef>
                <a:spcPct val="5000"/>
              </a:spcBef>
              <a:buClr>
                <a:schemeClr val="accent6">
                  <a:lumMod val="75000"/>
                </a:schemeClr>
              </a:buClr>
              <a:buFont typeface="Arial" panose="020B0604020202020204" pitchFamily="34" charset="0"/>
              <a:buChar char="•"/>
              <a:defRPr/>
            </a:pPr>
            <a:endParaRPr lang="en-GB" sz="2200" dirty="0">
              <a:latin typeface="+mn-lt"/>
            </a:endParaRPr>
          </a:p>
          <a:p>
            <a:pPr marL="102870" indent="-285750" fontAlgn="auto">
              <a:spcBef>
                <a:spcPct val="5000"/>
              </a:spcBef>
              <a:spcAft>
                <a:spcPts val="0"/>
              </a:spcAft>
              <a:buClr>
                <a:schemeClr val="accent6">
                  <a:lumMod val="75000"/>
                </a:schemeClr>
              </a:buClr>
              <a:buFont typeface="Arial" panose="020B0604020202020204" pitchFamily="34" charset="0"/>
              <a:buChar char="•"/>
              <a:defRPr/>
            </a:pPr>
            <a:r>
              <a:rPr lang="ga-IE" sz="2200" dirty="0">
                <a:latin typeface="+mn-lt"/>
              </a:rPr>
              <a:t>U</a:t>
            </a:r>
            <a:r>
              <a:rPr lang="en-GB" sz="2200" dirty="0" err="1">
                <a:latin typeface="+mn-lt"/>
              </a:rPr>
              <a:t>nderestimating</a:t>
            </a:r>
            <a:r>
              <a:rPr lang="en-GB" sz="2200" dirty="0">
                <a:latin typeface="+mn-lt"/>
              </a:rPr>
              <a:t> / overestimating Leaving Certificate </a:t>
            </a:r>
            <a:r>
              <a:rPr lang="en-GB" sz="2200" dirty="0" err="1">
                <a:latin typeface="+mn-lt"/>
              </a:rPr>
              <a:t>resul</a:t>
            </a:r>
            <a:r>
              <a:rPr lang="ga-IE" sz="2200" dirty="0">
                <a:latin typeface="+mn-lt"/>
              </a:rPr>
              <a:t>ts</a:t>
            </a:r>
          </a:p>
          <a:p>
            <a:pPr marL="102870" indent="-285750" fontAlgn="auto">
              <a:spcBef>
                <a:spcPct val="5000"/>
              </a:spcBef>
              <a:spcAft>
                <a:spcPts val="0"/>
              </a:spcAft>
              <a:buClr>
                <a:schemeClr val="accent6">
                  <a:lumMod val="75000"/>
                </a:schemeClr>
              </a:buClr>
              <a:buFont typeface="Arial" panose="020B0604020202020204" pitchFamily="34" charset="0"/>
              <a:buChar char="•"/>
              <a:defRPr/>
            </a:pPr>
            <a:endParaRPr lang="ga-IE" sz="2200" dirty="0">
              <a:solidFill>
                <a:schemeClr val="tx1">
                  <a:lumMod val="75000"/>
                  <a:lumOff val="25000"/>
                </a:schemeClr>
              </a:solidFill>
              <a:latin typeface="+mn-lt"/>
            </a:endParaRPr>
          </a:p>
          <a:p>
            <a:pPr marL="285750" indent="-285750">
              <a:spcBef>
                <a:spcPct val="0"/>
              </a:spcBef>
              <a:buFont typeface="Arial" panose="020B0604020202020204" pitchFamily="34" charset="0"/>
              <a:buChar char="•"/>
            </a:pPr>
            <a:r>
              <a:rPr lang="ga-IE" altLang="en-US" sz="2200" dirty="0">
                <a:latin typeface="+mn-lt"/>
              </a:rPr>
              <a:t>T</a:t>
            </a:r>
            <a:r>
              <a:rPr lang="en-GB" altLang="en-US" sz="2200" dirty="0" err="1">
                <a:latin typeface="+mn-lt"/>
              </a:rPr>
              <a:t>argeting</a:t>
            </a:r>
            <a:r>
              <a:rPr lang="en-GB" altLang="en-US" sz="2200" dirty="0">
                <a:latin typeface="+mn-lt"/>
              </a:rPr>
              <a:t> low point courses in hope of getting College place</a:t>
            </a:r>
          </a:p>
          <a:p>
            <a:pPr marL="285750" indent="-285750">
              <a:spcBef>
                <a:spcPct val="0"/>
              </a:spcBef>
              <a:buFont typeface="Arial" panose="020B0604020202020204" pitchFamily="34" charset="0"/>
              <a:buChar char="•"/>
            </a:pPr>
            <a:endParaRPr lang="en-GB" altLang="en-US" sz="2200" dirty="0">
              <a:latin typeface="+mn-lt"/>
            </a:endParaRPr>
          </a:p>
          <a:p>
            <a:pPr marL="285750" indent="-285750">
              <a:spcBef>
                <a:spcPct val="0"/>
              </a:spcBef>
              <a:buFont typeface="Arial" panose="020B0604020202020204" pitchFamily="34" charset="0"/>
              <a:buChar char="•"/>
            </a:pPr>
            <a:r>
              <a:rPr lang="ga-IE" altLang="en-US" sz="2200" dirty="0">
                <a:latin typeface="+mn-lt"/>
              </a:rPr>
              <a:t>T</a:t>
            </a:r>
            <a:r>
              <a:rPr lang="en-GB" altLang="en-US" sz="2200" dirty="0" err="1">
                <a:latin typeface="+mn-lt"/>
              </a:rPr>
              <a:t>argeting</a:t>
            </a:r>
            <a:r>
              <a:rPr lang="en-GB" altLang="en-US" sz="2200" dirty="0">
                <a:latin typeface="+mn-lt"/>
              </a:rPr>
              <a:t> </a:t>
            </a:r>
            <a:r>
              <a:rPr lang="en-IE" altLang="en-US" sz="2200" dirty="0">
                <a:latin typeface="+mn-lt"/>
              </a:rPr>
              <a:t>Level 8 courses</a:t>
            </a:r>
            <a:r>
              <a:rPr lang="en-GB" altLang="en-US" sz="2200" dirty="0">
                <a:latin typeface="+mn-lt"/>
              </a:rPr>
              <a:t> only and ignoring </a:t>
            </a:r>
            <a:r>
              <a:rPr lang="en-IE" altLang="en-US" sz="2200" dirty="0">
                <a:latin typeface="+mn-lt"/>
              </a:rPr>
              <a:t>Level 7 &amp; 6</a:t>
            </a:r>
            <a:r>
              <a:rPr lang="en-GB" altLang="en-US" sz="2200" dirty="0">
                <a:latin typeface="+mn-lt"/>
              </a:rPr>
              <a:t> courses thereby </a:t>
            </a:r>
            <a:r>
              <a:rPr lang="en-GB" altLang="en-US" sz="2200" u="sng" dirty="0">
                <a:latin typeface="+mn-lt"/>
              </a:rPr>
              <a:t>Ladder of Opportunity</a:t>
            </a:r>
            <a:endParaRPr lang="ga-IE" altLang="en-US" sz="2200" u="sng" dirty="0">
              <a:latin typeface="+mn-lt"/>
            </a:endParaRPr>
          </a:p>
          <a:p>
            <a:pPr marL="285750" indent="-285750">
              <a:spcBef>
                <a:spcPct val="0"/>
              </a:spcBef>
              <a:buFont typeface="Arial" panose="020B0604020202020204" pitchFamily="34" charset="0"/>
              <a:buChar char="•"/>
            </a:pPr>
            <a:endParaRPr lang="en-GB" altLang="en-US" sz="2200" dirty="0">
              <a:latin typeface="+mn-lt"/>
            </a:endParaRPr>
          </a:p>
          <a:p>
            <a:pPr marL="285750" indent="-285750">
              <a:spcBef>
                <a:spcPct val="0"/>
              </a:spcBef>
              <a:buFont typeface="Arial" panose="020B0604020202020204" pitchFamily="34" charset="0"/>
              <a:buChar char="•"/>
            </a:pPr>
            <a:r>
              <a:rPr lang="ga-IE" altLang="en-US" sz="2200" dirty="0">
                <a:latin typeface="+mn-lt"/>
              </a:rPr>
              <a:t>N</a:t>
            </a:r>
            <a:r>
              <a:rPr lang="en-GB" altLang="en-US" sz="2200" dirty="0" err="1">
                <a:latin typeface="+mn-lt"/>
              </a:rPr>
              <a:t>ot</a:t>
            </a:r>
            <a:r>
              <a:rPr lang="en-GB" altLang="en-US" sz="2200" dirty="0">
                <a:latin typeface="+mn-lt"/>
              </a:rPr>
              <a:t> considering courses outside certain geographic areas</a:t>
            </a:r>
          </a:p>
          <a:p>
            <a:pPr marL="285750" indent="-285750">
              <a:spcBef>
                <a:spcPct val="0"/>
              </a:spcBef>
              <a:buFont typeface="Arial" panose="020B0604020202020204" pitchFamily="34" charset="0"/>
              <a:buChar char="•"/>
            </a:pPr>
            <a:endParaRPr lang="en-GB" altLang="en-US" sz="2200" dirty="0">
              <a:latin typeface="Times New Roman" pitchFamily="18" charset="0"/>
            </a:endParaRPr>
          </a:p>
          <a:p>
            <a:pPr marL="102870" indent="-285750" fontAlgn="auto">
              <a:spcBef>
                <a:spcPct val="5000"/>
              </a:spcBef>
              <a:spcAft>
                <a:spcPts val="0"/>
              </a:spcAft>
              <a:buClr>
                <a:schemeClr val="accent6">
                  <a:lumMod val="75000"/>
                </a:schemeClr>
              </a:buClr>
              <a:buFont typeface="Arial" panose="020B0604020202020204" pitchFamily="34" charset="0"/>
              <a:buChar char="•"/>
              <a:defRPr/>
            </a:pPr>
            <a:endParaRPr lang="ga-IE" dirty="0"/>
          </a:p>
        </p:txBody>
      </p:sp>
      <p:sp>
        <p:nvSpPr>
          <p:cNvPr id="3" name="TextBox 2"/>
          <p:cNvSpPr txBox="1"/>
          <p:nvPr/>
        </p:nvSpPr>
        <p:spPr>
          <a:xfrm>
            <a:off x="2564535" y="764704"/>
            <a:ext cx="3498330" cy="707886"/>
          </a:xfrm>
          <a:prstGeom prst="rect">
            <a:avLst/>
          </a:prstGeom>
          <a:noFill/>
        </p:spPr>
        <p:txBody>
          <a:bodyPr wrap="none" rtlCol="0">
            <a:spAutoFit/>
          </a:bodyPr>
          <a:lstStyle/>
          <a:p>
            <a:pPr algn="ctr"/>
            <a:r>
              <a:rPr lang="ga-IE" sz="4000" dirty="0">
                <a:latin typeface="+mn-lt"/>
              </a:rPr>
              <a:t>Common</a:t>
            </a:r>
            <a:r>
              <a:rPr lang="ga-IE" sz="4000" dirty="0"/>
              <a:t> Errors</a:t>
            </a:r>
          </a:p>
        </p:txBody>
      </p:sp>
    </p:spTree>
    <p:extLst>
      <p:ext uri="{BB962C8B-B14F-4D97-AF65-F5344CB8AC3E}">
        <p14:creationId xmlns:p14="http://schemas.microsoft.com/office/powerpoint/2010/main" val="862450695"/>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8" y="385763"/>
            <a:ext cx="7972425" cy="608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 y="401638"/>
            <a:ext cx="8997950" cy="605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     </a:t>
            </a:r>
            <a:r>
              <a:rPr lang="en-IE" sz="3600" dirty="0"/>
              <a:t>Additional Supports: HEAR</a:t>
            </a:r>
          </a:p>
        </p:txBody>
      </p:sp>
      <p:sp>
        <p:nvSpPr>
          <p:cNvPr id="3" name="Content Placeholder 2"/>
          <p:cNvSpPr>
            <a:spLocks noGrp="1"/>
          </p:cNvSpPr>
          <p:nvPr>
            <p:ph idx="1"/>
          </p:nvPr>
        </p:nvSpPr>
        <p:spPr/>
        <p:txBody>
          <a:bodyPr/>
          <a:lstStyle/>
          <a:p>
            <a:pPr marL="0" indent="0">
              <a:buNone/>
            </a:pPr>
            <a:endParaRPr lang="en-IE" sz="2800" dirty="0"/>
          </a:p>
          <a:p>
            <a:pPr marL="0" indent="0">
              <a:buNone/>
            </a:pPr>
            <a:endParaRPr lang="en-IE" sz="2800" dirty="0"/>
          </a:p>
          <a:p>
            <a:pPr marL="0" indent="0">
              <a:buNone/>
            </a:pPr>
            <a:r>
              <a:rPr lang="en-IE" sz="2800" dirty="0"/>
              <a:t>The Higher Education Access Route (HEAR)  is a college and university scheme that offers places on reduced points and extra college support to school leavers from low income families who are resident in Ireland.</a:t>
            </a:r>
          </a:p>
          <a:p>
            <a:endParaRPr lang="en-IE" dirty="0"/>
          </a:p>
          <a:p>
            <a:pPr marL="0" indent="0" algn="ctr">
              <a:buNone/>
            </a:pPr>
            <a:r>
              <a:rPr lang="en-IE" sz="2800" dirty="0"/>
              <a:t>www.accesscollege.ie </a:t>
            </a:r>
          </a:p>
          <a:p>
            <a:pPr marL="0" indent="0" algn="ctr">
              <a:buNone/>
            </a:pPr>
            <a:endParaRPr lang="en-IE" sz="2800" dirty="0"/>
          </a:p>
          <a:p>
            <a:pPr marL="0" indent="0" algn="ctr">
              <a:buNone/>
            </a:pPr>
            <a:r>
              <a:rPr lang="en-IE" sz="2200" dirty="0"/>
              <a:t>Information Sessions for HEAR &amp; DARE  will be held live in early Jan.</a:t>
            </a:r>
          </a:p>
        </p:txBody>
      </p:sp>
      <p:sp>
        <p:nvSpPr>
          <p:cNvPr id="4" name="AutoShape 2" descr="College – HEAR DA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5" name="Picture 4"/>
          <p:cNvPicPr>
            <a:picLocks noChangeAspect="1"/>
          </p:cNvPicPr>
          <p:nvPr/>
        </p:nvPicPr>
        <p:blipFill>
          <a:blip r:embed="rId2"/>
          <a:stretch>
            <a:fillRect/>
          </a:stretch>
        </p:blipFill>
        <p:spPr>
          <a:xfrm>
            <a:off x="307975" y="342900"/>
            <a:ext cx="1284621" cy="1143819"/>
          </a:xfrm>
          <a:prstGeom prst="rect">
            <a:avLst/>
          </a:prstGeom>
        </p:spPr>
      </p:pic>
    </p:spTree>
    <p:extLst>
      <p:ext uri="{BB962C8B-B14F-4D97-AF65-F5344CB8AC3E}">
        <p14:creationId xmlns:p14="http://schemas.microsoft.com/office/powerpoint/2010/main" val="70994208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600" dirty="0"/>
              <a:t>Additional Support: DARE</a:t>
            </a:r>
          </a:p>
        </p:txBody>
      </p:sp>
      <p:sp>
        <p:nvSpPr>
          <p:cNvPr id="3" name="Content Placeholder 2"/>
          <p:cNvSpPr>
            <a:spLocks noGrp="1"/>
          </p:cNvSpPr>
          <p:nvPr>
            <p:ph idx="1"/>
          </p:nvPr>
        </p:nvSpPr>
        <p:spPr/>
        <p:txBody>
          <a:bodyPr/>
          <a:lstStyle/>
          <a:p>
            <a:pPr marL="0" indent="0">
              <a:buNone/>
            </a:pPr>
            <a:endParaRPr lang="en-IE" sz="2800" dirty="0"/>
          </a:p>
          <a:p>
            <a:pPr marL="0" indent="0">
              <a:buNone/>
            </a:pPr>
            <a:r>
              <a:rPr lang="en-IE" sz="2800" dirty="0"/>
              <a:t>College admissions scheme which offers some places at reduced points and extra college supports to school leavers who, as a result of having a disability or  specific learning difficulty, have experienced additional educational challenges in second level education.</a:t>
            </a:r>
          </a:p>
          <a:p>
            <a:pPr marL="0" indent="0">
              <a:buNone/>
            </a:pPr>
            <a:endParaRPr lang="en-IE" dirty="0"/>
          </a:p>
          <a:p>
            <a:pPr marL="0" indent="0" algn="ctr">
              <a:buNone/>
            </a:pPr>
            <a:r>
              <a:rPr lang="en-IE" sz="2800" dirty="0"/>
              <a:t>www.accesscollege.ie</a:t>
            </a:r>
          </a:p>
          <a:p>
            <a:pPr marL="0" indent="0" algn="ctr">
              <a:buNone/>
            </a:pPr>
            <a:r>
              <a:rPr lang="en-IE" sz="2400" dirty="0"/>
              <a:t>ALL students applying for DARE need to contact their guidance counsellor</a:t>
            </a:r>
          </a:p>
        </p:txBody>
      </p:sp>
      <p:pic>
        <p:nvPicPr>
          <p:cNvPr id="4" name="Picture 3"/>
          <p:cNvPicPr>
            <a:picLocks noChangeAspect="1"/>
          </p:cNvPicPr>
          <p:nvPr/>
        </p:nvPicPr>
        <p:blipFill>
          <a:blip r:embed="rId2"/>
          <a:stretch>
            <a:fillRect/>
          </a:stretch>
        </p:blipFill>
        <p:spPr>
          <a:xfrm>
            <a:off x="251520" y="368970"/>
            <a:ext cx="1238250" cy="1139949"/>
          </a:xfrm>
          <a:prstGeom prst="rect">
            <a:avLst/>
          </a:prstGeom>
        </p:spPr>
      </p:pic>
    </p:spTree>
    <p:extLst>
      <p:ext uri="{BB962C8B-B14F-4D97-AF65-F5344CB8AC3E}">
        <p14:creationId xmlns:p14="http://schemas.microsoft.com/office/powerpoint/2010/main" val="986963176"/>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7138988" cy="1143000"/>
          </a:xfrm>
        </p:spPr>
        <p:txBody>
          <a:bodyPr/>
          <a:lstStyle/>
          <a:p>
            <a:pPr algn="l"/>
            <a:r>
              <a:rPr lang="en-IE" sz="2800" dirty="0"/>
              <a:t>                              Additional Supports: SUSI</a:t>
            </a:r>
          </a:p>
        </p:txBody>
      </p:sp>
      <p:sp>
        <p:nvSpPr>
          <p:cNvPr id="3" name="Content Placeholder 2"/>
          <p:cNvSpPr>
            <a:spLocks noGrp="1"/>
          </p:cNvSpPr>
          <p:nvPr>
            <p:ph idx="1"/>
          </p:nvPr>
        </p:nvSpPr>
        <p:spPr/>
        <p:txBody>
          <a:bodyPr/>
          <a:lstStyle/>
          <a:p>
            <a:pPr>
              <a:defRPr/>
            </a:pPr>
            <a:r>
              <a:rPr lang="en-IE" sz="2000" dirty="0"/>
              <a:t>SUSI is the central application system for grants for full time Higher Education. Not all colleges are included </a:t>
            </a:r>
            <a:r>
              <a:rPr lang="en-IE" sz="2000" dirty="0" err="1"/>
              <a:t>eg</a:t>
            </a:r>
            <a:r>
              <a:rPr lang="en-IE" sz="2000" dirty="0"/>
              <a:t>. Private Colleges </a:t>
            </a:r>
          </a:p>
          <a:p>
            <a:pPr marL="0" indent="0">
              <a:buNone/>
              <a:defRPr/>
            </a:pPr>
            <a:endParaRPr lang="en-IE" sz="2000" dirty="0"/>
          </a:p>
          <a:p>
            <a:pPr>
              <a:buFont typeface="Arial" pitchFamily="34" charset="0"/>
              <a:buChar char="•"/>
              <a:defRPr/>
            </a:pPr>
            <a:r>
              <a:rPr lang="en-IE" sz="2000" dirty="0">
                <a:solidFill>
                  <a:prstClr val="white"/>
                </a:solidFill>
              </a:rPr>
              <a:t>For reckonable income levels, all other info. regarding eligibility and to register for the grant for 2023 go </a:t>
            </a:r>
            <a:r>
              <a:rPr lang="en-IE" sz="2000" dirty="0"/>
              <a:t>to www.susi.ie </a:t>
            </a:r>
          </a:p>
          <a:p>
            <a:pPr marL="0" indent="0">
              <a:buNone/>
              <a:defRPr/>
            </a:pPr>
            <a:endParaRPr lang="en-IE" sz="2000" dirty="0"/>
          </a:p>
          <a:p>
            <a:pPr>
              <a:buFont typeface="Arial" pitchFamily="34" charset="0"/>
              <a:buChar char="•"/>
              <a:defRPr/>
            </a:pPr>
            <a:r>
              <a:rPr lang="en-IE" sz="2000" dirty="0"/>
              <a:t>Apply from April - August. Earlier you apply, earlier you get it. </a:t>
            </a:r>
          </a:p>
          <a:p>
            <a:pPr marL="0" indent="0">
              <a:buNone/>
              <a:defRPr/>
            </a:pPr>
            <a:endParaRPr lang="en-IE" sz="2000" dirty="0"/>
          </a:p>
          <a:p>
            <a:pPr>
              <a:buFont typeface="Arial" pitchFamily="34" charset="0"/>
              <a:buChar char="•"/>
              <a:defRPr/>
            </a:pPr>
            <a:r>
              <a:rPr lang="en-IE" sz="2000" dirty="0"/>
              <a:t>Can prepare accounts from 2022</a:t>
            </a:r>
          </a:p>
          <a:p>
            <a:pPr>
              <a:buFont typeface="Arial" pitchFamily="34" charset="0"/>
              <a:buChar char="•"/>
              <a:defRPr/>
            </a:pPr>
            <a:r>
              <a:rPr lang="en-IE" sz="2000" dirty="0"/>
              <a:t>Self employed: Full set of Accounts, Self Assessment Statement</a:t>
            </a:r>
          </a:p>
          <a:p>
            <a:pPr lvl="1">
              <a:buFont typeface="Arial" pitchFamily="34" charset="0"/>
              <a:buChar char="–"/>
              <a:defRPr/>
            </a:pPr>
            <a:r>
              <a:rPr lang="en-IE" sz="2000" dirty="0"/>
              <a:t>PAYE Worker: P20 or P60</a:t>
            </a:r>
          </a:p>
          <a:p>
            <a:pPr lvl="1">
              <a:buFont typeface="Arial" pitchFamily="34" charset="0"/>
              <a:buChar char="–"/>
              <a:defRPr/>
            </a:pPr>
            <a:r>
              <a:rPr lang="en-IE" sz="2000" dirty="0"/>
              <a:t>Unemployed: SUSI have direct link to Revenue </a:t>
            </a:r>
          </a:p>
          <a:p>
            <a:pPr marL="457200" lvl="1" indent="0">
              <a:buNone/>
              <a:defRPr/>
            </a:pPr>
            <a:endParaRPr lang="en-IE" sz="2000" dirty="0"/>
          </a:p>
          <a:p>
            <a:pPr>
              <a:buFont typeface="Arial" pitchFamily="34" charset="0"/>
              <a:buChar char="•"/>
              <a:defRPr/>
            </a:pPr>
            <a:r>
              <a:rPr lang="en-IE" sz="2000" dirty="0"/>
              <a:t>Monthly instalments Sept- May.</a:t>
            </a:r>
          </a:p>
          <a:p>
            <a:pPr marL="0" indent="0">
              <a:buFont typeface="Arial" pitchFamily="34" charset="0"/>
              <a:buNone/>
              <a:defRPr/>
            </a:pPr>
            <a:endParaRPr lang="en-I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216694"/>
            <a:ext cx="2016224"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000" dirty="0"/>
              <a:t>Scholarships</a:t>
            </a:r>
            <a:r>
              <a:rPr lang="en-IE" dirty="0"/>
              <a:t> </a:t>
            </a:r>
          </a:p>
        </p:txBody>
      </p:sp>
      <p:sp>
        <p:nvSpPr>
          <p:cNvPr id="3" name="Content Placeholder 2"/>
          <p:cNvSpPr>
            <a:spLocks noGrp="1"/>
          </p:cNvSpPr>
          <p:nvPr>
            <p:ph idx="1"/>
          </p:nvPr>
        </p:nvSpPr>
        <p:spPr/>
        <p:txBody>
          <a:bodyPr/>
          <a:lstStyle/>
          <a:p>
            <a:r>
              <a:rPr lang="en-IE" sz="2800" dirty="0"/>
              <a:t>Sport</a:t>
            </a:r>
          </a:p>
          <a:p>
            <a:pPr marL="0" indent="0">
              <a:buNone/>
            </a:pPr>
            <a:endParaRPr lang="en-IE" sz="2800" dirty="0"/>
          </a:p>
          <a:p>
            <a:r>
              <a:rPr lang="en-IE" sz="2800" dirty="0"/>
              <a:t>Discipline of study </a:t>
            </a:r>
          </a:p>
          <a:p>
            <a:pPr marL="0" indent="0">
              <a:buNone/>
            </a:pPr>
            <a:endParaRPr lang="en-IE" sz="2800" dirty="0"/>
          </a:p>
          <a:p>
            <a:r>
              <a:rPr lang="en-IE" sz="2800" dirty="0"/>
              <a:t>Low family income</a:t>
            </a:r>
          </a:p>
          <a:p>
            <a:pPr marL="0" indent="0">
              <a:buNone/>
            </a:pPr>
            <a:endParaRPr lang="en-IE" sz="2800" dirty="0"/>
          </a:p>
          <a:p>
            <a:r>
              <a:rPr lang="en-IE" sz="2800" dirty="0"/>
              <a:t>Disability/ special need</a:t>
            </a:r>
          </a:p>
          <a:p>
            <a:pPr marL="0" indent="0">
              <a:buNone/>
            </a:pPr>
            <a:endParaRPr lang="en-IE" sz="2800" dirty="0"/>
          </a:p>
          <a:p>
            <a:r>
              <a:rPr lang="en-IE" sz="2800" dirty="0"/>
              <a:t>High Leaving Cert. points</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5229200"/>
            <a:ext cx="2969518" cy="1184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412776"/>
            <a:ext cx="2088232"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3356992"/>
            <a:ext cx="2524125"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570787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800" dirty="0"/>
              <a:t>Options other than CAO</a:t>
            </a:r>
          </a:p>
        </p:txBody>
      </p:sp>
      <p:sp>
        <p:nvSpPr>
          <p:cNvPr id="3" name="Content Placeholder 2"/>
          <p:cNvSpPr>
            <a:spLocks noGrp="1"/>
          </p:cNvSpPr>
          <p:nvPr>
            <p:ph idx="1"/>
          </p:nvPr>
        </p:nvSpPr>
        <p:spPr>
          <a:xfrm>
            <a:off x="467544" y="1556792"/>
            <a:ext cx="8229600" cy="4525963"/>
          </a:xfrm>
        </p:spPr>
        <p:txBody>
          <a:bodyPr/>
          <a:lstStyle/>
          <a:p>
            <a:pPr>
              <a:lnSpc>
                <a:spcPct val="250000"/>
              </a:lnSpc>
            </a:pPr>
            <a:r>
              <a:rPr lang="en-IE" sz="2400" dirty="0"/>
              <a:t>PLC (Post Leaving Cert. course)</a:t>
            </a:r>
          </a:p>
          <a:p>
            <a:pPr>
              <a:lnSpc>
                <a:spcPct val="250000"/>
              </a:lnSpc>
            </a:pPr>
            <a:r>
              <a:rPr lang="en-IE" sz="2400" dirty="0"/>
              <a:t>Apprenticeships (www.apprenticeship.ie)</a:t>
            </a:r>
          </a:p>
          <a:p>
            <a:pPr>
              <a:lnSpc>
                <a:spcPct val="250000"/>
              </a:lnSpc>
            </a:pPr>
            <a:r>
              <a:rPr lang="en-IE" sz="2400" dirty="0"/>
              <a:t>Studying Abroad</a:t>
            </a:r>
          </a:p>
          <a:p>
            <a:pPr>
              <a:lnSpc>
                <a:spcPct val="250000"/>
              </a:lnSpc>
            </a:pPr>
            <a:r>
              <a:rPr lang="en-IE" sz="2400" dirty="0"/>
              <a:t>On the job training (Army, Gardaí, Marines, E.M.T.)</a:t>
            </a:r>
          </a:p>
          <a:p>
            <a:pPr>
              <a:lnSpc>
                <a:spcPct val="250000"/>
              </a:lnSpc>
            </a:pPr>
            <a:r>
              <a:rPr lang="en-IE" sz="2400" dirty="0"/>
              <a:t>Year out/ Travel/ Volunteering/ Work to earn &amp;PLC combined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2324"/>
            <a:ext cx="189547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6430640"/>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Awards Frame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616594"/>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IE" sz="2800" dirty="0"/>
              <a:t>1 year Post Leaving Cert. (PLC) Route</a:t>
            </a:r>
          </a:p>
        </p:txBody>
      </p:sp>
      <p:sp>
        <p:nvSpPr>
          <p:cNvPr id="10243" name="Content Placeholder 2"/>
          <p:cNvSpPr>
            <a:spLocks noGrp="1"/>
          </p:cNvSpPr>
          <p:nvPr>
            <p:ph idx="1"/>
          </p:nvPr>
        </p:nvSpPr>
        <p:spPr/>
        <p:txBody>
          <a:bodyPr/>
          <a:lstStyle/>
          <a:p>
            <a:r>
              <a:rPr lang="en-IE" sz="2000" dirty="0"/>
              <a:t>Apply from February, Eligible for Maintenance Grant</a:t>
            </a:r>
          </a:p>
          <a:p>
            <a:pPr marL="0" indent="0">
              <a:buNone/>
            </a:pPr>
            <a:endParaRPr lang="en-IE" sz="2000" dirty="0"/>
          </a:p>
          <a:p>
            <a:r>
              <a:rPr lang="en-IE" sz="2000" dirty="0"/>
              <a:t>Leaving Cert + Interview, maybe specific subject required</a:t>
            </a:r>
          </a:p>
          <a:p>
            <a:pPr marL="0" indent="0">
              <a:buNone/>
            </a:pPr>
            <a:endParaRPr lang="en-IE" sz="2000" dirty="0"/>
          </a:p>
          <a:p>
            <a:r>
              <a:rPr lang="en-IE" sz="2000" dirty="0"/>
              <a:t>Progression possible to many HETAC Level 6, 7 and 8 </a:t>
            </a:r>
          </a:p>
          <a:p>
            <a:pPr marL="0" indent="0">
              <a:buNone/>
            </a:pPr>
            <a:endParaRPr lang="en-IE" sz="2000" dirty="0"/>
          </a:p>
          <a:p>
            <a:r>
              <a:rPr lang="en-IE" sz="2000" dirty="0"/>
              <a:t>Some colleges require specific PLC courses, others don’t mind which you do. Some require minimum number of distinctions. All are competitive.</a:t>
            </a:r>
          </a:p>
          <a:p>
            <a:pPr marL="0" indent="0">
              <a:buNone/>
            </a:pPr>
            <a:endParaRPr lang="en-IE" sz="2000" dirty="0"/>
          </a:p>
          <a:p>
            <a:r>
              <a:rPr lang="en-IE" sz="2000" dirty="0"/>
              <a:t>Chosen by those who a) maybe young, b) perhaps didn’t get the points for course they wanted, c) financial reasons, d) confirm interest in specific area, e) hope of recognised qualification and employment after 1 year, f) alternative route to college</a:t>
            </a:r>
          </a:p>
          <a:p>
            <a:endParaRPr lang="en-I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1124744"/>
            <a:ext cx="1885950"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43">
                                            <p:txEl>
                                              <p:pRg st="2" end="2"/>
                                            </p:txEl>
                                          </p:spTgt>
                                        </p:tgtEl>
                                        <p:attrNameLst>
                                          <p:attrName>style.visibility</p:attrName>
                                        </p:attrNameLst>
                                      </p:cBhvr>
                                      <p:to>
                                        <p:strVal val="visible"/>
                                      </p:to>
                                    </p:set>
                                    <p:animEffect transition="in" filter="fade">
                                      <p:cBhvr>
                                        <p:cTn id="14" dur="1000"/>
                                        <p:tgtEl>
                                          <p:spTgt spid="10243">
                                            <p:txEl>
                                              <p:pRg st="2" end="2"/>
                                            </p:txEl>
                                          </p:spTgt>
                                        </p:tgtEl>
                                      </p:cBhvr>
                                    </p:animEffect>
                                    <p:anim calcmode="lin" valueType="num">
                                      <p:cBhvr>
                                        <p:cTn id="15"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2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243">
                                            <p:txEl>
                                              <p:pRg st="4" end="4"/>
                                            </p:txEl>
                                          </p:spTgt>
                                        </p:tgtEl>
                                        <p:attrNameLst>
                                          <p:attrName>style.visibility</p:attrName>
                                        </p:attrNameLst>
                                      </p:cBhvr>
                                      <p:to>
                                        <p:strVal val="visible"/>
                                      </p:to>
                                    </p:set>
                                    <p:animEffect transition="in" filter="fade">
                                      <p:cBhvr>
                                        <p:cTn id="21" dur="1000"/>
                                        <p:tgtEl>
                                          <p:spTgt spid="10243">
                                            <p:txEl>
                                              <p:pRg st="4" end="4"/>
                                            </p:txEl>
                                          </p:spTgt>
                                        </p:tgtEl>
                                      </p:cBhvr>
                                    </p:animEffect>
                                    <p:anim calcmode="lin" valueType="num">
                                      <p:cBhvr>
                                        <p:cTn id="22" dur="1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024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243">
                                            <p:txEl>
                                              <p:pRg st="6" end="6"/>
                                            </p:txEl>
                                          </p:spTgt>
                                        </p:tgtEl>
                                        <p:attrNameLst>
                                          <p:attrName>style.visibility</p:attrName>
                                        </p:attrNameLst>
                                      </p:cBhvr>
                                      <p:to>
                                        <p:strVal val="visible"/>
                                      </p:to>
                                    </p:set>
                                    <p:animEffect transition="in" filter="fade">
                                      <p:cBhvr>
                                        <p:cTn id="28" dur="1000"/>
                                        <p:tgtEl>
                                          <p:spTgt spid="10243">
                                            <p:txEl>
                                              <p:pRg st="6" end="6"/>
                                            </p:txEl>
                                          </p:spTgt>
                                        </p:tgtEl>
                                      </p:cBhvr>
                                    </p:animEffect>
                                    <p:anim calcmode="lin" valueType="num">
                                      <p:cBhvr>
                                        <p:cTn id="29" dur="10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024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243">
                                            <p:txEl>
                                              <p:pRg st="8" end="8"/>
                                            </p:txEl>
                                          </p:spTgt>
                                        </p:tgtEl>
                                        <p:attrNameLst>
                                          <p:attrName>style.visibility</p:attrName>
                                        </p:attrNameLst>
                                      </p:cBhvr>
                                      <p:to>
                                        <p:strVal val="visible"/>
                                      </p:to>
                                    </p:set>
                                    <p:animEffect transition="in" filter="fade">
                                      <p:cBhvr>
                                        <p:cTn id="35" dur="1000"/>
                                        <p:tgtEl>
                                          <p:spTgt spid="10243">
                                            <p:txEl>
                                              <p:pRg st="8" end="8"/>
                                            </p:txEl>
                                          </p:spTgt>
                                        </p:tgtEl>
                                      </p:cBhvr>
                                    </p:animEffect>
                                    <p:anim calcmode="lin" valueType="num">
                                      <p:cBhvr>
                                        <p:cTn id="36" dur="1000" fill="hold"/>
                                        <p:tgtEl>
                                          <p:spTgt spid="1024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1024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IE" sz="2800" dirty="0"/>
              <a:t>Local PLC providers</a:t>
            </a:r>
          </a:p>
        </p:txBody>
      </p:sp>
      <p:sp>
        <p:nvSpPr>
          <p:cNvPr id="11267" name="Content Placeholder 2"/>
          <p:cNvSpPr>
            <a:spLocks noGrp="1"/>
          </p:cNvSpPr>
          <p:nvPr>
            <p:ph idx="1"/>
          </p:nvPr>
        </p:nvSpPr>
        <p:spPr/>
        <p:txBody>
          <a:bodyPr/>
          <a:lstStyle/>
          <a:p>
            <a:pPr marL="457200" lvl="1" indent="0">
              <a:buFont typeface="Arial" charset="0"/>
              <a:buNone/>
            </a:pPr>
            <a:r>
              <a:rPr lang="en-IE" sz="2000" b="1" dirty="0"/>
              <a:t>Ennis College of Further Education</a:t>
            </a:r>
          </a:p>
          <a:p>
            <a:pPr marL="457200" lvl="1" indent="0">
              <a:buFont typeface="Arial" charset="0"/>
              <a:buNone/>
            </a:pPr>
            <a:r>
              <a:rPr lang="en-IE" sz="2000" dirty="0"/>
              <a:t>Choose from Nursing Studies, Medical Secretary, Childcare w/ Special Needs, Community Health, Business Studies, Accounting Technician, Music, Food Science, Laboratory Techniques, Social Studies</a:t>
            </a:r>
          </a:p>
          <a:p>
            <a:pPr marL="457200" lvl="1" indent="0">
              <a:buFont typeface="Arial" charset="0"/>
              <a:buNone/>
            </a:pPr>
            <a:endParaRPr lang="en-IE" sz="2000" dirty="0"/>
          </a:p>
          <a:p>
            <a:pPr marL="457200" lvl="1" indent="0">
              <a:buFont typeface="Arial" charset="0"/>
              <a:buNone/>
            </a:pPr>
            <a:r>
              <a:rPr lang="en-IE" sz="2000" b="1" dirty="0"/>
              <a:t>Others providers in Co. Clare</a:t>
            </a:r>
          </a:p>
          <a:p>
            <a:pPr marL="457200" lvl="1" indent="0">
              <a:buFont typeface="Arial" charset="0"/>
              <a:buNone/>
            </a:pPr>
            <a:r>
              <a:rPr lang="en-IE" sz="2000" smtClean="0"/>
              <a:t>Ennistymon</a:t>
            </a:r>
            <a:r>
              <a:rPr lang="en-IE" sz="2000" dirty="0"/>
              <a:t>, Lisdoonvarna, Kilrush</a:t>
            </a:r>
          </a:p>
          <a:p>
            <a:pPr marL="457200" lvl="1" indent="0">
              <a:buFont typeface="Arial" charset="0"/>
              <a:buNone/>
            </a:pPr>
            <a:endParaRPr lang="en-IE" sz="2000" dirty="0">
              <a:solidFill>
                <a:srgbClr val="FFFF00"/>
              </a:solidFill>
            </a:endParaRPr>
          </a:p>
          <a:p>
            <a:pPr marL="457200" lvl="1" indent="0">
              <a:buFont typeface="Arial" charset="0"/>
              <a:buNone/>
            </a:pPr>
            <a:r>
              <a:rPr lang="en-IE" sz="2000" b="1" dirty="0"/>
              <a:t>Limerick College of Further Education</a:t>
            </a:r>
          </a:p>
          <a:p>
            <a:pPr marL="457200" lvl="1" indent="0">
              <a:buFont typeface="Arial" charset="0"/>
              <a:buNone/>
            </a:pPr>
            <a:r>
              <a:rPr lang="en-IE" sz="2000" dirty="0"/>
              <a:t>Extensive range from I.T., Beauty, Culinary Skills, Emergency Care Personnel, Event Management, Fashion Design, Music Technology, Art Portfolio, Laboratory Techniques, and many more. </a:t>
            </a:r>
          </a:p>
          <a:p>
            <a:pPr marL="457200" lvl="1" indent="0">
              <a:buFont typeface="Arial" charset="0"/>
              <a:buNone/>
            </a:pPr>
            <a:endParaRPr lang="en-IE"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6038"/>
            <a:ext cx="2232248"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anim calcmode="lin" valueType="num">
                                      <p:cBhvr additive="base">
                                        <p:cTn id="11"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26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anim calcmode="lin" valueType="num">
                                      <p:cBhvr additive="base">
                                        <p:cTn id="1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267">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anim calcmode="lin" valueType="num">
                                      <p:cBhvr additive="base">
                                        <p:cTn id="19"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267">
                                            <p:txEl>
                                              <p:pRg st="6" end="6"/>
                                            </p:txEl>
                                          </p:spTgt>
                                        </p:tgtEl>
                                        <p:attrNameLst>
                                          <p:attrName>style.visibility</p:attrName>
                                        </p:attrNameLst>
                                      </p:cBhvr>
                                      <p:to>
                                        <p:strVal val="visible"/>
                                      </p:to>
                                    </p:set>
                                    <p:anim calcmode="lin" valueType="num">
                                      <p:cBhvr additive="base">
                                        <p:cTn id="23"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267">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267">
                                            <p:txEl>
                                              <p:pRg st="7" end="7"/>
                                            </p:txEl>
                                          </p:spTgt>
                                        </p:tgtEl>
                                        <p:attrNameLst>
                                          <p:attrName>style.visibility</p:attrName>
                                        </p:attrNameLst>
                                      </p:cBhvr>
                                      <p:to>
                                        <p:strVal val="visible"/>
                                      </p:to>
                                    </p:set>
                                    <p:anim calcmode="lin" valueType="num">
                                      <p:cBhvr additive="base">
                                        <p:cTn id="27" dur="5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26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IE" sz="4000" dirty="0"/>
              <a:t>Choosing a Course</a:t>
            </a:r>
          </a:p>
        </p:txBody>
      </p:sp>
      <p:sp>
        <p:nvSpPr>
          <p:cNvPr id="3" name="Content Placeholder 2"/>
          <p:cNvSpPr>
            <a:spLocks noGrp="1"/>
          </p:cNvSpPr>
          <p:nvPr>
            <p:ph idx="1"/>
          </p:nvPr>
        </p:nvSpPr>
        <p:spPr>
          <a:xfrm>
            <a:off x="467544" y="1196752"/>
            <a:ext cx="8229600" cy="4785395"/>
          </a:xfrm>
        </p:spPr>
        <p:txBody>
          <a:bodyPr/>
          <a:lstStyle/>
          <a:p>
            <a:pPr eaLnBrk="1" hangingPunct="1">
              <a:lnSpc>
                <a:spcPct val="90000"/>
              </a:lnSpc>
              <a:buFont typeface="Arial" pitchFamily="34" charset="0"/>
              <a:buNone/>
              <a:defRPr/>
            </a:pPr>
            <a:r>
              <a:rPr lang="en-GB" sz="2000" b="1" kern="0" dirty="0">
                <a:latin typeface="+mj-lt"/>
              </a:rPr>
              <a:t>Compare:</a:t>
            </a:r>
          </a:p>
          <a:p>
            <a:pPr eaLnBrk="1" hangingPunct="1">
              <a:lnSpc>
                <a:spcPct val="90000"/>
              </a:lnSpc>
              <a:buFontTx/>
              <a:buChar char="•"/>
              <a:defRPr/>
            </a:pPr>
            <a:r>
              <a:rPr lang="en-GB" sz="2000" kern="0" dirty="0">
                <a:solidFill>
                  <a:srgbClr val="FFFFFF"/>
                </a:solidFill>
                <a:latin typeface="+mj-lt"/>
              </a:rPr>
              <a:t>Career focused vs. broad subject area (which will suit you?)</a:t>
            </a:r>
          </a:p>
          <a:p>
            <a:pPr marL="0" indent="0" eaLnBrk="1" hangingPunct="1">
              <a:lnSpc>
                <a:spcPct val="90000"/>
              </a:lnSpc>
              <a:buNone/>
              <a:defRPr/>
            </a:pPr>
            <a:endParaRPr lang="en-GB" sz="2000" kern="0" dirty="0">
              <a:solidFill>
                <a:srgbClr val="FFFFFF"/>
              </a:solidFill>
              <a:latin typeface="+mj-lt"/>
            </a:endParaRPr>
          </a:p>
          <a:p>
            <a:pPr eaLnBrk="1" hangingPunct="1">
              <a:lnSpc>
                <a:spcPct val="90000"/>
              </a:lnSpc>
              <a:buFontTx/>
              <a:buChar char="•"/>
              <a:defRPr/>
            </a:pPr>
            <a:r>
              <a:rPr lang="en-GB" sz="2000" kern="0" dirty="0">
                <a:solidFill>
                  <a:srgbClr val="FFFFFF"/>
                </a:solidFill>
                <a:latin typeface="+mj-lt"/>
              </a:rPr>
              <a:t>Course content : Subjects &amp; electives (know what they are)</a:t>
            </a:r>
          </a:p>
          <a:p>
            <a:pPr marL="0" indent="0" eaLnBrk="1" hangingPunct="1">
              <a:lnSpc>
                <a:spcPct val="90000"/>
              </a:lnSpc>
              <a:buNone/>
              <a:defRPr/>
            </a:pPr>
            <a:endParaRPr lang="en-GB" sz="2000" kern="0" dirty="0">
              <a:solidFill>
                <a:srgbClr val="FFFFFF"/>
              </a:solidFill>
              <a:latin typeface="+mj-lt"/>
            </a:endParaRPr>
          </a:p>
          <a:p>
            <a:pPr eaLnBrk="1" hangingPunct="1">
              <a:lnSpc>
                <a:spcPct val="90000"/>
              </a:lnSpc>
              <a:buFontTx/>
              <a:buChar char="•"/>
              <a:defRPr/>
            </a:pPr>
            <a:r>
              <a:rPr lang="en-GB" sz="2000" kern="0" dirty="0">
                <a:solidFill>
                  <a:srgbClr val="FFFFFF"/>
                </a:solidFill>
                <a:latin typeface="+mj-lt"/>
              </a:rPr>
              <a:t>Class sizes</a:t>
            </a:r>
          </a:p>
          <a:p>
            <a:pPr marL="0" indent="0" eaLnBrk="1" hangingPunct="1">
              <a:lnSpc>
                <a:spcPct val="90000"/>
              </a:lnSpc>
              <a:buNone/>
              <a:defRPr/>
            </a:pPr>
            <a:endParaRPr lang="en-GB" sz="2000" kern="0" dirty="0">
              <a:solidFill>
                <a:srgbClr val="FFFFFF"/>
              </a:solidFill>
              <a:latin typeface="+mj-lt"/>
            </a:endParaRPr>
          </a:p>
          <a:p>
            <a:pPr eaLnBrk="1" hangingPunct="1">
              <a:lnSpc>
                <a:spcPct val="90000"/>
              </a:lnSpc>
              <a:buFontTx/>
              <a:buChar char="•"/>
              <a:defRPr/>
            </a:pPr>
            <a:r>
              <a:rPr lang="en-GB" sz="2000" kern="0" dirty="0">
                <a:solidFill>
                  <a:srgbClr val="FFFFFF"/>
                </a:solidFill>
                <a:latin typeface="+mj-lt"/>
              </a:rPr>
              <a:t>Opportunities for work placement &amp; studying abroad</a:t>
            </a:r>
          </a:p>
          <a:p>
            <a:pPr marL="0" indent="0" eaLnBrk="1" hangingPunct="1">
              <a:lnSpc>
                <a:spcPct val="90000"/>
              </a:lnSpc>
              <a:buNone/>
              <a:defRPr/>
            </a:pPr>
            <a:endParaRPr lang="en-GB" sz="2000" kern="0" dirty="0">
              <a:solidFill>
                <a:srgbClr val="FFFFFF"/>
              </a:solidFill>
              <a:latin typeface="+mj-lt"/>
            </a:endParaRPr>
          </a:p>
          <a:p>
            <a:pPr eaLnBrk="1" hangingPunct="1">
              <a:lnSpc>
                <a:spcPct val="90000"/>
              </a:lnSpc>
              <a:buFontTx/>
              <a:buChar char="•"/>
              <a:defRPr/>
            </a:pPr>
            <a:r>
              <a:rPr lang="en-GB" sz="2000" kern="0" dirty="0">
                <a:solidFill>
                  <a:srgbClr val="FFFFFF"/>
                </a:solidFill>
                <a:latin typeface="+mj-lt"/>
              </a:rPr>
              <a:t>Assessment-Continuous, exams, projects, terminal exams etc.</a:t>
            </a:r>
          </a:p>
          <a:p>
            <a:pPr marL="0" indent="0" eaLnBrk="1" hangingPunct="1">
              <a:lnSpc>
                <a:spcPct val="90000"/>
              </a:lnSpc>
              <a:buNone/>
              <a:defRPr/>
            </a:pPr>
            <a:endParaRPr lang="en-GB" sz="2000" kern="0" dirty="0">
              <a:solidFill>
                <a:srgbClr val="FFFFFF"/>
              </a:solidFill>
              <a:latin typeface="+mj-lt"/>
            </a:endParaRPr>
          </a:p>
          <a:p>
            <a:pPr eaLnBrk="1" hangingPunct="1">
              <a:lnSpc>
                <a:spcPct val="90000"/>
              </a:lnSpc>
              <a:buFontTx/>
              <a:buChar char="•"/>
              <a:defRPr/>
            </a:pPr>
            <a:r>
              <a:rPr lang="en-GB" sz="2000" kern="0" dirty="0">
                <a:solidFill>
                  <a:srgbClr val="FFFFFF"/>
                </a:solidFill>
                <a:latin typeface="+mj-lt"/>
              </a:rPr>
              <a:t>College facilities, clubs and societies</a:t>
            </a:r>
          </a:p>
          <a:p>
            <a:pPr marL="0" indent="0" eaLnBrk="1" hangingPunct="1">
              <a:lnSpc>
                <a:spcPct val="90000"/>
              </a:lnSpc>
              <a:buNone/>
              <a:defRPr/>
            </a:pPr>
            <a:endParaRPr lang="en-GB" sz="2000" kern="0" dirty="0">
              <a:solidFill>
                <a:srgbClr val="FFFFFF"/>
              </a:solidFill>
              <a:latin typeface="+mj-lt"/>
            </a:endParaRPr>
          </a:p>
          <a:p>
            <a:pPr eaLnBrk="1" hangingPunct="1">
              <a:lnSpc>
                <a:spcPct val="90000"/>
              </a:lnSpc>
              <a:buFontTx/>
              <a:buChar char="•"/>
              <a:defRPr/>
            </a:pPr>
            <a:r>
              <a:rPr lang="en-GB" sz="2000" kern="0" dirty="0">
                <a:solidFill>
                  <a:srgbClr val="FFFFFF"/>
                </a:solidFill>
                <a:latin typeface="+mj-lt"/>
              </a:rPr>
              <a:t>Location/Travel/ Public transport</a:t>
            </a:r>
          </a:p>
          <a:p>
            <a:pPr marL="0" indent="0" eaLnBrk="1" hangingPunct="1">
              <a:lnSpc>
                <a:spcPct val="90000"/>
              </a:lnSpc>
              <a:buNone/>
              <a:defRPr/>
            </a:pPr>
            <a:endParaRPr lang="en-GB" sz="2000" kern="0" dirty="0">
              <a:solidFill>
                <a:srgbClr val="FFFFFF"/>
              </a:solidFill>
              <a:latin typeface="+mj-lt"/>
            </a:endParaRPr>
          </a:p>
          <a:p>
            <a:pPr eaLnBrk="1" hangingPunct="1">
              <a:lnSpc>
                <a:spcPct val="90000"/>
              </a:lnSpc>
              <a:buFontTx/>
              <a:buChar char="•"/>
              <a:defRPr/>
            </a:pPr>
            <a:r>
              <a:rPr lang="en-GB" sz="2000" kern="0" dirty="0">
                <a:solidFill>
                  <a:srgbClr val="FFFFFF"/>
                </a:solidFill>
                <a:latin typeface="+mj-lt"/>
              </a:rPr>
              <a:t>Overall Costs</a:t>
            </a:r>
          </a:p>
          <a:p>
            <a:pPr>
              <a:buFont typeface="Arial" pitchFamily="34" charset="0"/>
              <a:buChar char="•"/>
              <a:defRPr/>
            </a:pPr>
            <a:endParaRPr lang="en-IE"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13" end="13"/>
                                            </p:txEl>
                                          </p:spTgt>
                                        </p:tgtEl>
                                        <p:attrNameLst>
                                          <p:attrName>style.visibility</p:attrName>
                                        </p:attrNameLst>
                                      </p:cBhvr>
                                      <p:to>
                                        <p:strVal val="visible"/>
                                      </p:to>
                                    </p:set>
                                    <p:animEffect transition="in" filter="fade">
                                      <p:cBhvr>
                                        <p:cTn id="56" dur="1000"/>
                                        <p:tgtEl>
                                          <p:spTgt spid="3">
                                            <p:txEl>
                                              <p:pRg st="13" end="13"/>
                                            </p:txEl>
                                          </p:spTgt>
                                        </p:tgtEl>
                                      </p:cBhvr>
                                    </p:animEffect>
                                    <p:anim calcmode="lin" valueType="num">
                                      <p:cBhvr>
                                        <p:cTn id="5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animEffect transition="in" filter="fade">
                                      <p:cBhvr>
                                        <p:cTn id="63" dur="1000"/>
                                        <p:tgtEl>
                                          <p:spTgt spid="3">
                                            <p:txEl>
                                              <p:pRg st="15" end="15"/>
                                            </p:txEl>
                                          </p:spTgt>
                                        </p:tgtEl>
                                      </p:cBhvr>
                                    </p:animEffect>
                                    <p:anim calcmode="lin" valueType="num">
                                      <p:cBhvr>
                                        <p:cTn id="64"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IE" sz="2800" dirty="0"/>
              <a:t>Practical Example</a:t>
            </a:r>
          </a:p>
        </p:txBody>
      </p:sp>
      <p:sp>
        <p:nvSpPr>
          <p:cNvPr id="3" name="Content Placeholder 2"/>
          <p:cNvSpPr>
            <a:spLocks noGrp="1"/>
          </p:cNvSpPr>
          <p:nvPr>
            <p:ph idx="1"/>
          </p:nvPr>
        </p:nvSpPr>
        <p:spPr/>
        <p:txBody>
          <a:bodyPr/>
          <a:lstStyle/>
          <a:p>
            <a:pPr eaLnBrk="1" hangingPunct="1">
              <a:lnSpc>
                <a:spcPct val="90000"/>
              </a:lnSpc>
              <a:buClr>
                <a:srgbClr val="A3C145"/>
              </a:buClr>
              <a:buSzPct val="80000"/>
              <a:buFont typeface="Arial" charset="0"/>
              <a:buChar char="►"/>
              <a:defRPr/>
            </a:pPr>
            <a:r>
              <a:rPr lang="en-GB" sz="2000" kern="0" dirty="0">
                <a:solidFill>
                  <a:srgbClr val="FFFFFF"/>
                </a:solidFill>
                <a:effectLst>
                  <a:outerShdw blurRad="38100" dist="38100" dir="2700000" algn="tl">
                    <a:srgbClr val="000000"/>
                  </a:outerShdw>
                </a:effectLst>
              </a:rPr>
              <a:t>Year 1</a:t>
            </a:r>
          </a:p>
          <a:p>
            <a:pPr eaLnBrk="1" hangingPunct="1">
              <a:lnSpc>
                <a:spcPct val="90000"/>
              </a:lnSpc>
              <a:buClr>
                <a:srgbClr val="A3C145"/>
              </a:buClr>
              <a:buSzPct val="80000"/>
              <a:buFont typeface="Arial" pitchFamily="34" charset="0"/>
              <a:buNone/>
              <a:defRPr/>
            </a:pPr>
            <a:r>
              <a:rPr lang="en-GB" sz="2000" kern="0" dirty="0">
                <a:solidFill>
                  <a:srgbClr val="FFFFFF"/>
                </a:solidFill>
                <a:effectLst>
                  <a:outerShdw blurRad="38100" dist="38100" dir="2700000" algn="tl">
                    <a:srgbClr val="000000"/>
                  </a:outerShdw>
                </a:effectLst>
              </a:rPr>
              <a:t>Computer  Systems &amp; Networks, </a:t>
            </a:r>
            <a:r>
              <a:rPr lang="en-GB" sz="2000" u="sng" kern="0" dirty="0">
                <a:solidFill>
                  <a:srgbClr val="FFFFFF"/>
                </a:solidFill>
                <a:effectLst>
                  <a:outerShdw blurRad="38100" dist="38100" dir="2700000" algn="tl">
                    <a:srgbClr val="000000"/>
                  </a:outerShdw>
                </a:effectLst>
              </a:rPr>
              <a:t>Level 5 in LCFE</a:t>
            </a:r>
          </a:p>
          <a:p>
            <a:pPr eaLnBrk="1" hangingPunct="1">
              <a:lnSpc>
                <a:spcPct val="90000"/>
              </a:lnSpc>
              <a:buClr>
                <a:srgbClr val="A3C145"/>
              </a:buClr>
              <a:buSzPct val="80000"/>
              <a:buFont typeface="Arial" pitchFamily="34" charset="0"/>
              <a:buNone/>
              <a:defRPr/>
            </a:pPr>
            <a:endParaRPr lang="en-GB" sz="2000" u="sng" kern="0" dirty="0">
              <a:solidFill>
                <a:srgbClr val="FFFFFF"/>
              </a:solidFill>
              <a:effectLst>
                <a:outerShdw blurRad="38100" dist="38100" dir="2700000" algn="tl">
                  <a:srgbClr val="000000"/>
                </a:outerShdw>
              </a:effectLst>
            </a:endParaRPr>
          </a:p>
          <a:p>
            <a:pPr eaLnBrk="1" hangingPunct="1">
              <a:lnSpc>
                <a:spcPct val="90000"/>
              </a:lnSpc>
              <a:buClr>
                <a:srgbClr val="A3C145"/>
              </a:buClr>
              <a:buSzPct val="80000"/>
              <a:buFont typeface="Arial" charset="0"/>
              <a:buChar char="►"/>
              <a:defRPr/>
            </a:pPr>
            <a:r>
              <a:rPr lang="en-GB" sz="2000" kern="0" dirty="0">
                <a:solidFill>
                  <a:srgbClr val="FFFFFF"/>
                </a:solidFill>
                <a:effectLst>
                  <a:outerShdw blurRad="38100" dist="38100" dir="2700000" algn="tl">
                    <a:srgbClr val="000000"/>
                  </a:outerShdw>
                </a:effectLst>
              </a:rPr>
              <a:t>Year 2</a:t>
            </a:r>
          </a:p>
          <a:p>
            <a:pPr eaLnBrk="1" hangingPunct="1">
              <a:lnSpc>
                <a:spcPct val="90000"/>
              </a:lnSpc>
              <a:buClr>
                <a:srgbClr val="A3C145"/>
              </a:buClr>
              <a:buSzPct val="80000"/>
              <a:buFont typeface="Arial" pitchFamily="34" charset="0"/>
              <a:buNone/>
              <a:defRPr/>
            </a:pPr>
            <a:r>
              <a:rPr lang="en-GB" sz="2000" kern="0" dirty="0">
                <a:solidFill>
                  <a:srgbClr val="FFFFFF"/>
                </a:solidFill>
                <a:effectLst>
                  <a:outerShdw blurRad="38100" dist="38100" dir="2700000" algn="tl">
                    <a:srgbClr val="000000"/>
                  </a:outerShdw>
                </a:effectLst>
              </a:rPr>
              <a:t>Advanced Computer Systems &amp; Networks, </a:t>
            </a:r>
            <a:r>
              <a:rPr lang="en-GB" sz="2000" u="sng" kern="0" dirty="0">
                <a:solidFill>
                  <a:srgbClr val="FFFFFF"/>
                </a:solidFill>
                <a:effectLst>
                  <a:outerShdw blurRad="38100" dist="38100" dir="2700000" algn="tl">
                    <a:srgbClr val="000000"/>
                  </a:outerShdw>
                </a:effectLst>
              </a:rPr>
              <a:t>Level 6 in LCFE</a:t>
            </a:r>
          </a:p>
          <a:p>
            <a:pPr eaLnBrk="1" hangingPunct="1">
              <a:lnSpc>
                <a:spcPct val="90000"/>
              </a:lnSpc>
              <a:buClr>
                <a:srgbClr val="A3C145"/>
              </a:buClr>
              <a:buSzPct val="80000"/>
              <a:buFont typeface="Arial" pitchFamily="34" charset="0"/>
              <a:buNone/>
              <a:defRPr/>
            </a:pPr>
            <a:endParaRPr lang="en-GB" sz="2000" u="sng" kern="0" dirty="0">
              <a:solidFill>
                <a:srgbClr val="FFFFFF"/>
              </a:solidFill>
              <a:effectLst>
                <a:outerShdw blurRad="38100" dist="38100" dir="2700000" algn="tl">
                  <a:srgbClr val="000000"/>
                </a:outerShdw>
              </a:effectLst>
            </a:endParaRPr>
          </a:p>
          <a:p>
            <a:pPr eaLnBrk="1" hangingPunct="1">
              <a:lnSpc>
                <a:spcPct val="90000"/>
              </a:lnSpc>
              <a:buClr>
                <a:srgbClr val="A3C145"/>
              </a:buClr>
              <a:buSzPct val="80000"/>
              <a:buFont typeface="Arial" charset="0"/>
              <a:buChar char="►"/>
              <a:defRPr/>
            </a:pPr>
            <a:r>
              <a:rPr lang="en-GB" sz="2000" kern="0" dirty="0">
                <a:solidFill>
                  <a:srgbClr val="FFFFFF"/>
                </a:solidFill>
                <a:effectLst>
                  <a:outerShdw blurRad="38100" dist="38100" dir="2700000" algn="tl">
                    <a:srgbClr val="000000"/>
                  </a:outerShdw>
                </a:effectLst>
              </a:rPr>
              <a:t>Year 3</a:t>
            </a:r>
          </a:p>
          <a:p>
            <a:pPr eaLnBrk="1" hangingPunct="1">
              <a:lnSpc>
                <a:spcPct val="90000"/>
              </a:lnSpc>
              <a:buClr>
                <a:srgbClr val="A3C145"/>
              </a:buClr>
              <a:buSzPct val="80000"/>
              <a:buFont typeface="Arial" pitchFamily="34" charset="0"/>
              <a:buNone/>
              <a:defRPr/>
            </a:pPr>
            <a:r>
              <a:rPr lang="en-GB" sz="2000" kern="0" dirty="0">
                <a:solidFill>
                  <a:srgbClr val="FFFFFF"/>
                </a:solidFill>
              </a:rPr>
              <a:t>Bachelors</a:t>
            </a:r>
            <a:r>
              <a:rPr lang="en-GB" sz="2000" kern="0" dirty="0">
                <a:solidFill>
                  <a:srgbClr val="FFFFFF"/>
                </a:solidFill>
                <a:effectLst>
                  <a:outerShdw blurRad="38100" dist="38100" dir="2700000" algn="tl">
                    <a:srgbClr val="000000"/>
                  </a:outerShdw>
                </a:effectLst>
              </a:rPr>
              <a:t> Degree in Computer Networks &amp; Systems Mgt at TUS </a:t>
            </a:r>
            <a:r>
              <a:rPr lang="en-GB" sz="2000" u="sng" kern="0" dirty="0">
                <a:solidFill>
                  <a:srgbClr val="FFFFFF"/>
                </a:solidFill>
                <a:effectLst>
                  <a:outerShdw blurRad="38100" dist="38100" dir="2700000" algn="tl">
                    <a:srgbClr val="000000"/>
                  </a:outerShdw>
                </a:effectLst>
              </a:rPr>
              <a:t>Level 8,  2</a:t>
            </a:r>
            <a:r>
              <a:rPr lang="en-GB" sz="2000" u="sng" kern="0" baseline="30000" dirty="0">
                <a:solidFill>
                  <a:srgbClr val="FFFFFF"/>
                </a:solidFill>
                <a:effectLst>
                  <a:outerShdw blurRad="38100" dist="38100" dir="2700000" algn="tl">
                    <a:srgbClr val="000000"/>
                  </a:outerShdw>
                </a:effectLst>
              </a:rPr>
              <a:t>nd</a:t>
            </a:r>
            <a:r>
              <a:rPr lang="en-GB" sz="2000" u="sng" kern="0" dirty="0">
                <a:solidFill>
                  <a:srgbClr val="FFFFFF"/>
                </a:solidFill>
                <a:effectLst>
                  <a:outerShdw blurRad="38100" dist="38100" dir="2700000" algn="tl">
                    <a:srgbClr val="000000"/>
                  </a:outerShdw>
                </a:effectLst>
              </a:rPr>
              <a:t> year.</a:t>
            </a:r>
          </a:p>
          <a:p>
            <a:pPr>
              <a:buFont typeface="Arial" pitchFamily="34" charset="0"/>
              <a:buChar char="•"/>
              <a:defRPr/>
            </a:pPr>
            <a:endParaRPr lang="en-IE" sz="2000" dirty="0"/>
          </a:p>
          <a:p>
            <a:pPr>
              <a:buFont typeface="Arial" pitchFamily="34" charset="0"/>
              <a:buChar char="•"/>
              <a:defRPr/>
            </a:pPr>
            <a:r>
              <a:rPr lang="en-IE" sz="2000" dirty="0"/>
              <a:t>Note: For some third Level courses, the Level 5 course is specific. For others, any will do.</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      Studying Abroad</a:t>
            </a:r>
          </a:p>
        </p:txBody>
      </p:sp>
      <p:sp>
        <p:nvSpPr>
          <p:cNvPr id="3" name="Content Placeholder 2"/>
          <p:cNvSpPr>
            <a:spLocks noGrp="1"/>
          </p:cNvSpPr>
          <p:nvPr>
            <p:ph idx="1"/>
          </p:nvPr>
        </p:nvSpPr>
        <p:spPr/>
        <p:txBody>
          <a:bodyPr/>
          <a:lstStyle/>
          <a:p>
            <a:endParaRPr lang="en-US" sz="2800" b="1" u="sng" dirty="0"/>
          </a:p>
          <a:p>
            <a:r>
              <a:rPr lang="en-US" sz="2800" b="1" u="sng" dirty="0"/>
              <a:t>Europe (EUNICAS)</a:t>
            </a:r>
            <a:r>
              <a:rPr lang="en-US" sz="2800" b="1" dirty="0"/>
              <a:t>		</a:t>
            </a:r>
            <a:r>
              <a:rPr lang="en-US" sz="2800" b="1" u="sng" dirty="0"/>
              <a:t>UK (UCAS)</a:t>
            </a:r>
          </a:p>
          <a:p>
            <a:pPr marL="0" indent="0">
              <a:buNone/>
            </a:pPr>
            <a:r>
              <a:rPr lang="en-US" sz="2000" dirty="0"/>
              <a:t>			 </a:t>
            </a:r>
          </a:p>
          <a:p>
            <a:pPr marL="0" indent="0">
              <a:buNone/>
            </a:pPr>
            <a:r>
              <a:rPr lang="en-US" sz="2000" dirty="0"/>
              <a:t>Degree </a:t>
            </a:r>
            <a:r>
              <a:rPr lang="en-US" sz="2000" dirty="0" err="1"/>
              <a:t>Programmes</a:t>
            </a:r>
            <a:r>
              <a:rPr lang="en-US" sz="2000" dirty="0"/>
              <a:t> taught through English in European &amp; UK Universities</a:t>
            </a:r>
          </a:p>
          <a:p>
            <a:pPr marL="0" indent="0">
              <a:buNone/>
            </a:pPr>
            <a:endParaRPr lang="en-US" sz="2000" dirty="0"/>
          </a:p>
          <a:p>
            <a:pPr marL="0" indent="0">
              <a:buNone/>
            </a:pPr>
            <a:r>
              <a:rPr lang="en-US" sz="2000" dirty="0"/>
              <a:t>Especially popular for high pointed courses in Ireland</a:t>
            </a:r>
          </a:p>
          <a:p>
            <a:pPr marL="0" indent="0">
              <a:buNone/>
            </a:pPr>
            <a:r>
              <a:rPr lang="en-US" sz="2000" dirty="0"/>
              <a:t>	Veterinary Medicine, Medicine, Physiotherapy, Radiography, 	Dentistry, Pharmacy etc.</a:t>
            </a:r>
          </a:p>
          <a:p>
            <a:pPr marL="0" indent="0">
              <a:buNone/>
            </a:pPr>
            <a:endParaRPr lang="en-US" sz="2000" dirty="0"/>
          </a:p>
          <a:p>
            <a:pPr marL="0" indent="0">
              <a:buNone/>
            </a:pPr>
            <a:r>
              <a:rPr lang="en-US" sz="2000" dirty="0"/>
              <a:t>Things to consider:</a:t>
            </a:r>
          </a:p>
          <a:p>
            <a:pPr marL="0" indent="0">
              <a:buNone/>
            </a:pPr>
            <a:r>
              <a:rPr lang="en-US" sz="2000" dirty="0"/>
              <a:t>Entry requirements (specific and general), Application process &amp; deadlines, Travel, Fees, Cost of living.</a:t>
            </a:r>
          </a:p>
          <a:p>
            <a:pPr marL="0" indent="0">
              <a:buNone/>
            </a:pPr>
            <a:endParaRPr lang="en-IE" dirty="0"/>
          </a:p>
          <a:p>
            <a:endParaRPr lang="en-IE" dirty="0"/>
          </a:p>
        </p:txBody>
      </p:sp>
      <p:pic>
        <p:nvPicPr>
          <p:cNvPr id="1026" name="Picture 2" descr="Colorful europe map with countries and capital Vector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1" y="188640"/>
            <a:ext cx="2232247"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231879"/>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E" sz="2800" dirty="0"/>
              <a:t>                                                 </a:t>
            </a:r>
            <a:r>
              <a:rPr lang="en-IE" sz="2800" dirty="0" smtClean="0"/>
              <a:t> Apprenticeships </a:t>
            </a:r>
            <a:endParaRPr lang="en-IE" sz="2800" dirty="0"/>
          </a:p>
        </p:txBody>
      </p:sp>
      <p:sp>
        <p:nvSpPr>
          <p:cNvPr id="3" name="Content Placeholder 2"/>
          <p:cNvSpPr>
            <a:spLocks noGrp="1"/>
          </p:cNvSpPr>
          <p:nvPr>
            <p:ph idx="1"/>
          </p:nvPr>
        </p:nvSpPr>
        <p:spPr/>
        <p:txBody>
          <a:bodyPr/>
          <a:lstStyle/>
          <a:p>
            <a:pPr marL="0" indent="0" algn="ctr">
              <a:buNone/>
            </a:pPr>
            <a:r>
              <a:rPr lang="en-IE" altLang="en-US" dirty="0"/>
              <a:t>  </a:t>
            </a:r>
            <a:r>
              <a:rPr lang="en-IE" altLang="en-US" sz="1800" dirty="0"/>
              <a:t>7 Phases- 4 years</a:t>
            </a:r>
          </a:p>
          <a:p>
            <a:pPr marL="0" indent="0" algn="ctr">
              <a:buNone/>
            </a:pPr>
            <a:endParaRPr lang="en-IE" altLang="en-US" sz="1800" dirty="0"/>
          </a:p>
          <a:p>
            <a:pPr algn="ctr">
              <a:lnSpc>
                <a:spcPct val="90000"/>
              </a:lnSpc>
            </a:pPr>
            <a:r>
              <a:rPr lang="en-IE" altLang="en-US" sz="1800" dirty="0">
                <a:solidFill>
                  <a:srgbClr val="FFFF00"/>
                </a:solidFill>
              </a:rPr>
              <a:t>Phase 1 – With Employer</a:t>
            </a:r>
          </a:p>
          <a:p>
            <a:pPr marL="0" indent="0" algn="ctr">
              <a:lnSpc>
                <a:spcPct val="90000"/>
              </a:lnSpc>
              <a:buNone/>
            </a:pPr>
            <a:endParaRPr lang="en-IE" altLang="en-US" sz="1800" dirty="0"/>
          </a:p>
          <a:p>
            <a:pPr algn="ctr">
              <a:lnSpc>
                <a:spcPct val="90000"/>
              </a:lnSpc>
            </a:pPr>
            <a:r>
              <a:rPr lang="en-IE" altLang="en-US" sz="1800" dirty="0"/>
              <a:t>Phase 2 – In SOLAS Centre</a:t>
            </a:r>
          </a:p>
          <a:p>
            <a:pPr marL="0" indent="0" algn="ctr">
              <a:lnSpc>
                <a:spcPct val="90000"/>
              </a:lnSpc>
              <a:buNone/>
            </a:pPr>
            <a:endParaRPr lang="en-IE" altLang="en-US" sz="1800" dirty="0"/>
          </a:p>
          <a:p>
            <a:pPr algn="ctr">
              <a:lnSpc>
                <a:spcPct val="90000"/>
              </a:lnSpc>
            </a:pPr>
            <a:r>
              <a:rPr lang="en-IE" altLang="en-US" sz="1800" dirty="0">
                <a:solidFill>
                  <a:srgbClr val="FFFF00"/>
                </a:solidFill>
              </a:rPr>
              <a:t>Phase 3 – With Employer</a:t>
            </a:r>
          </a:p>
          <a:p>
            <a:pPr marL="0" indent="0" algn="ctr">
              <a:lnSpc>
                <a:spcPct val="90000"/>
              </a:lnSpc>
              <a:buNone/>
            </a:pPr>
            <a:endParaRPr lang="en-IE" altLang="en-US" sz="1800" dirty="0">
              <a:solidFill>
                <a:srgbClr val="FF0000"/>
              </a:solidFill>
            </a:endParaRPr>
          </a:p>
          <a:p>
            <a:pPr algn="ctr">
              <a:lnSpc>
                <a:spcPct val="90000"/>
              </a:lnSpc>
            </a:pPr>
            <a:r>
              <a:rPr lang="en-IE" altLang="en-US" sz="1800" dirty="0"/>
              <a:t>Phase 4 – Institute of Technology</a:t>
            </a:r>
          </a:p>
          <a:p>
            <a:pPr marL="0" indent="0" algn="ctr">
              <a:lnSpc>
                <a:spcPct val="90000"/>
              </a:lnSpc>
              <a:buNone/>
            </a:pPr>
            <a:endParaRPr lang="en-IE" altLang="en-US" sz="1800" dirty="0"/>
          </a:p>
          <a:p>
            <a:pPr algn="ctr">
              <a:lnSpc>
                <a:spcPct val="90000"/>
              </a:lnSpc>
            </a:pPr>
            <a:r>
              <a:rPr lang="en-IE" altLang="en-US" sz="1800" dirty="0">
                <a:solidFill>
                  <a:srgbClr val="FFFF00"/>
                </a:solidFill>
              </a:rPr>
              <a:t>Phase 5 – With Employer</a:t>
            </a:r>
          </a:p>
          <a:p>
            <a:pPr marL="0" indent="0" algn="ctr">
              <a:lnSpc>
                <a:spcPct val="90000"/>
              </a:lnSpc>
              <a:buNone/>
            </a:pPr>
            <a:endParaRPr lang="en-IE" altLang="en-US" sz="1800" dirty="0"/>
          </a:p>
          <a:p>
            <a:pPr algn="ctr">
              <a:lnSpc>
                <a:spcPct val="90000"/>
              </a:lnSpc>
            </a:pPr>
            <a:r>
              <a:rPr lang="en-IE" altLang="en-US" sz="1800" dirty="0"/>
              <a:t>Phase 6 – Institute of Technology</a:t>
            </a:r>
          </a:p>
          <a:p>
            <a:pPr marL="0" indent="0">
              <a:lnSpc>
                <a:spcPct val="90000"/>
              </a:lnSpc>
              <a:buNone/>
            </a:pPr>
            <a:endParaRPr lang="en-IE" altLang="en-US" sz="1800" dirty="0"/>
          </a:p>
          <a:p>
            <a:pPr algn="ctr">
              <a:lnSpc>
                <a:spcPct val="90000"/>
              </a:lnSpc>
            </a:pPr>
            <a:r>
              <a:rPr lang="en-IE" altLang="en-US" sz="1800" dirty="0">
                <a:solidFill>
                  <a:srgbClr val="FFFF00"/>
                </a:solidFill>
              </a:rPr>
              <a:t>Phase 7 – With Employer</a:t>
            </a:r>
          </a:p>
          <a:p>
            <a:endParaRPr lang="en-IE" sz="20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582"/>
            <a:ext cx="331628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3841240"/>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 calcmode="lin" valueType="num">
                                      <p:cBhvr additive="base">
                                        <p:cTn id="4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E" sz="2800" dirty="0"/>
              <a:t>                                                  </a:t>
            </a:r>
            <a:r>
              <a:rPr lang="en-IE" sz="2800" dirty="0" smtClean="0"/>
              <a:t>Apprenticeships</a:t>
            </a:r>
            <a:endParaRPr lang="en-IE" sz="2800" dirty="0"/>
          </a:p>
        </p:txBody>
      </p:sp>
      <p:sp>
        <p:nvSpPr>
          <p:cNvPr id="3" name="Content Placeholder 2"/>
          <p:cNvSpPr>
            <a:spLocks noGrp="1"/>
          </p:cNvSpPr>
          <p:nvPr>
            <p:ph idx="1"/>
          </p:nvPr>
        </p:nvSpPr>
        <p:spPr/>
        <p:txBody>
          <a:bodyPr/>
          <a:lstStyle/>
          <a:p>
            <a:r>
              <a:rPr lang="en-IE" sz="2000" dirty="0"/>
              <a:t>Must find employer (personal contacts, SOLAS, advertisements) to take you on who must register with SOLAS within 2 weeks.</a:t>
            </a:r>
          </a:p>
          <a:p>
            <a:pPr marL="0" indent="0">
              <a:buNone/>
            </a:pPr>
            <a:endParaRPr lang="en-IE" sz="2000" dirty="0"/>
          </a:p>
          <a:p>
            <a:r>
              <a:rPr lang="en-IE" altLang="en-US" sz="2000" dirty="0"/>
              <a:t>Potential apprentices join Employers on a regular basis. (Often after exam results) Employer must be approved by SOLAS, Employer registers apprentice (Phase 1) who then goes on a waiting list for Phase 2.</a:t>
            </a:r>
          </a:p>
          <a:p>
            <a:endParaRPr lang="en-IE" sz="2000" dirty="0"/>
          </a:p>
          <a:p>
            <a:pPr>
              <a:lnSpc>
                <a:spcPct val="90000"/>
              </a:lnSpc>
            </a:pPr>
            <a:r>
              <a:rPr lang="en-IE" altLang="en-US" sz="2000" dirty="0"/>
              <a:t>Rates vary from trade to trade</a:t>
            </a:r>
            <a:br>
              <a:rPr lang="en-IE" altLang="en-US" sz="2000" dirty="0"/>
            </a:br>
            <a:r>
              <a:rPr lang="en-IE" altLang="en-US" sz="2000" dirty="0"/>
              <a:t>Average Phase 2 Rate is €200.00 </a:t>
            </a:r>
            <a:r>
              <a:rPr lang="en-IE" altLang="en-US" sz="2000" dirty="0" err="1"/>
              <a:t>p.w</a:t>
            </a:r>
            <a:r>
              <a:rPr lang="en-IE" altLang="en-US" sz="2000" dirty="0"/>
              <a:t>.</a:t>
            </a:r>
            <a:br>
              <a:rPr lang="en-IE" altLang="en-US" sz="2000" dirty="0"/>
            </a:br>
            <a:r>
              <a:rPr lang="en-IE" altLang="en-US" sz="2000" dirty="0"/>
              <a:t>Average Phase 4</a:t>
            </a:r>
            <a:r>
              <a:rPr lang="en-IE" altLang="en-US" sz="2000" baseline="30000" dirty="0"/>
              <a:t>th</a:t>
            </a:r>
            <a:r>
              <a:rPr lang="en-IE" altLang="en-US" sz="2000" dirty="0"/>
              <a:t> Year Rate is €475.00 </a:t>
            </a:r>
            <a:r>
              <a:rPr lang="en-IE" altLang="en-US" sz="2000" dirty="0" err="1"/>
              <a:t>p.w</a:t>
            </a:r>
            <a:r>
              <a:rPr lang="en-IE" altLang="en-US" sz="2000" dirty="0"/>
              <a:t>. </a:t>
            </a:r>
          </a:p>
          <a:p>
            <a:pPr>
              <a:lnSpc>
                <a:spcPct val="90000"/>
              </a:lnSpc>
            </a:pPr>
            <a:endParaRPr lang="en-IE" altLang="en-US" sz="2000" dirty="0"/>
          </a:p>
          <a:p>
            <a:pPr>
              <a:lnSpc>
                <a:spcPct val="90000"/>
              </a:lnSpc>
            </a:pPr>
            <a:r>
              <a:rPr lang="en-IE" altLang="en-US" sz="2000" dirty="0"/>
              <a:t>Big demand for Tool Makers, Jobs also for Refrigeration &amp; Air Conditioning, Instrumentation, Electronic Security Systems. </a:t>
            </a:r>
          </a:p>
          <a:p>
            <a:pPr marL="0" indent="0">
              <a:lnSpc>
                <a:spcPct val="90000"/>
              </a:lnSpc>
              <a:buNone/>
            </a:pPr>
            <a:r>
              <a:rPr lang="en-IE" altLang="en-US" sz="2000" dirty="0"/>
              <a:t>      www.solas.ie     www.apprenticeship.ie    www.apprenticeshipjobs.ie</a:t>
            </a:r>
          </a:p>
          <a:p>
            <a:pPr>
              <a:lnSpc>
                <a:spcPct val="90000"/>
              </a:lnSpc>
            </a:pPr>
            <a:endParaRPr lang="en-IE" altLang="en-US" sz="2000" dirty="0"/>
          </a:p>
          <a:p>
            <a:pPr>
              <a:lnSpc>
                <a:spcPct val="90000"/>
              </a:lnSpc>
            </a:pPr>
            <a:r>
              <a:rPr lang="en-IE" altLang="en-US" sz="2000" dirty="0"/>
              <a:t>Other Apprenticeships through ESB, </a:t>
            </a:r>
            <a:r>
              <a:rPr lang="en-IE" altLang="en-US" sz="2000" dirty="0" err="1"/>
              <a:t>Eir</a:t>
            </a:r>
            <a:r>
              <a:rPr lang="en-IE" altLang="en-US" sz="2000" dirty="0"/>
              <a:t>, Shannon Aerospace etc. </a:t>
            </a:r>
          </a:p>
          <a:p>
            <a:pPr marL="0" indent="0">
              <a:lnSpc>
                <a:spcPct val="90000"/>
              </a:lnSpc>
              <a:buNone/>
            </a:pPr>
            <a:endParaRPr lang="en-IE" altLang="en-US" sz="2000" dirty="0"/>
          </a:p>
          <a:p>
            <a:pPr>
              <a:lnSpc>
                <a:spcPct val="90000"/>
              </a:lnSpc>
            </a:pPr>
            <a:endParaRPr lang="en-IE" altLang="en-US" sz="2000" dirty="0"/>
          </a:p>
          <a:p>
            <a:endParaRPr lang="en-IE"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41301"/>
            <a:ext cx="331628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6631788"/>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E"/>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19050"/>
            <a:ext cx="9115425" cy="681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5617636"/>
      </p:ext>
    </p:extLst>
  </p:cSld>
  <p:clrMapOvr>
    <a:masterClrMapping/>
  </p:clrMapOvr>
  <p:transition spd="slow">
    <p:pull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IE" sz="2800" dirty="0"/>
              <a:t>    How you can help your son or daughter</a:t>
            </a:r>
          </a:p>
        </p:txBody>
      </p:sp>
      <p:sp>
        <p:nvSpPr>
          <p:cNvPr id="3" name="Content Placeholder 2"/>
          <p:cNvSpPr>
            <a:spLocks noGrp="1"/>
          </p:cNvSpPr>
          <p:nvPr>
            <p:ph idx="1"/>
          </p:nvPr>
        </p:nvSpPr>
        <p:spPr/>
        <p:txBody>
          <a:bodyPr/>
          <a:lstStyle/>
          <a:p>
            <a:pPr marL="0" indent="0" eaLnBrk="1" hangingPunct="1">
              <a:buNone/>
              <a:defRPr/>
            </a:pPr>
            <a:r>
              <a:rPr lang="en-GB" sz="2000" dirty="0"/>
              <a:t>(1)      	Encourage to attend school &amp; participate</a:t>
            </a:r>
          </a:p>
          <a:p>
            <a:pPr marL="0" indent="0" eaLnBrk="1" hangingPunct="1">
              <a:buNone/>
              <a:defRPr/>
            </a:pPr>
            <a:endParaRPr lang="en-GB" sz="2000" dirty="0"/>
          </a:p>
          <a:p>
            <a:pPr marL="0" indent="0" eaLnBrk="1" hangingPunct="1">
              <a:buNone/>
              <a:defRPr/>
            </a:pPr>
            <a:r>
              <a:rPr lang="en-GB" sz="2000" dirty="0"/>
              <a:t>(2)	Encourage to do homework </a:t>
            </a:r>
            <a:r>
              <a:rPr lang="en-GB" sz="2000" u="sng" dirty="0"/>
              <a:t>to best of ability</a:t>
            </a:r>
          </a:p>
          <a:p>
            <a:pPr marL="0" indent="0" eaLnBrk="1" hangingPunct="1">
              <a:buNone/>
              <a:defRPr/>
            </a:pPr>
            <a:endParaRPr lang="en-GB" sz="2000" u="sng" dirty="0"/>
          </a:p>
          <a:p>
            <a:pPr marL="0" indent="0" eaLnBrk="1" hangingPunct="1">
              <a:buNone/>
              <a:defRPr/>
            </a:pPr>
            <a:r>
              <a:rPr lang="en-GB" sz="2000" dirty="0"/>
              <a:t>(3)	Take an interest in their school work</a:t>
            </a:r>
          </a:p>
          <a:p>
            <a:pPr marL="0" indent="0" eaLnBrk="1" hangingPunct="1">
              <a:buNone/>
              <a:defRPr/>
            </a:pPr>
            <a:endParaRPr lang="en-GB" sz="2000" dirty="0"/>
          </a:p>
          <a:p>
            <a:pPr marL="0" indent="0" eaLnBrk="1" hangingPunct="1">
              <a:buNone/>
              <a:defRPr/>
            </a:pPr>
            <a:r>
              <a:rPr lang="en-GB" sz="2000" dirty="0"/>
              <a:t>(4)	Encourage to Revise, daily and at weekend</a:t>
            </a:r>
          </a:p>
          <a:p>
            <a:pPr marL="0" indent="0" eaLnBrk="1" hangingPunct="1">
              <a:buNone/>
              <a:defRPr/>
            </a:pPr>
            <a:endParaRPr lang="en-GB" sz="2000" dirty="0"/>
          </a:p>
          <a:p>
            <a:pPr marL="0" indent="0" eaLnBrk="1" hangingPunct="1">
              <a:buNone/>
              <a:defRPr/>
            </a:pPr>
            <a:r>
              <a:rPr lang="en-GB" sz="2000" dirty="0"/>
              <a:t>(5)	Quiet place to study</a:t>
            </a:r>
          </a:p>
          <a:p>
            <a:pPr marL="0" indent="0" eaLnBrk="1" hangingPunct="1">
              <a:buNone/>
              <a:defRPr/>
            </a:pPr>
            <a:endParaRPr lang="en-GB" sz="2000" dirty="0"/>
          </a:p>
          <a:p>
            <a:pPr marL="0" indent="0" eaLnBrk="1" hangingPunct="1">
              <a:buNone/>
              <a:defRPr/>
            </a:pPr>
            <a:r>
              <a:rPr lang="en-GB" sz="2000" dirty="0"/>
              <a:t>(6)	Exercise, eat well, sleep well</a:t>
            </a:r>
          </a:p>
          <a:p>
            <a:pPr marL="0" indent="0" eaLnBrk="1" hangingPunct="1">
              <a:buNone/>
              <a:defRPr/>
            </a:pPr>
            <a:endParaRPr lang="en-GB" sz="2000" dirty="0"/>
          </a:p>
          <a:p>
            <a:pPr marL="0" indent="0" eaLnBrk="1" hangingPunct="1">
              <a:buNone/>
              <a:defRPr/>
            </a:pPr>
            <a:r>
              <a:rPr lang="en-GB" sz="2000" dirty="0"/>
              <a:t>(7)	Discuss their plans for next year &amp; career</a:t>
            </a:r>
          </a:p>
          <a:p>
            <a:pPr marL="609600" indent="-609600" eaLnBrk="1" hangingPunct="1">
              <a:buFontTx/>
              <a:buAutoNum type="arabicParenBoth"/>
              <a:defRPr/>
            </a:pPr>
            <a:endParaRPr lang="en-GB" sz="2000" dirty="0"/>
          </a:p>
          <a:p>
            <a:pPr marL="609600" indent="-609600" eaLnBrk="1" hangingPunct="1">
              <a:buFontTx/>
              <a:buAutoNum type="arabicParenBoth"/>
              <a:defRPr/>
            </a:pPr>
            <a:endParaRPr lang="en-GB" dirty="0"/>
          </a:p>
          <a:p>
            <a:pPr marL="609600" indent="-609600" eaLnBrk="1" hangingPunct="1">
              <a:buFontTx/>
              <a:buAutoNum type="arabicParenBoth"/>
              <a:defRPr/>
            </a:pPr>
            <a:endParaRPr lang="en-GB" dirty="0"/>
          </a:p>
          <a:p>
            <a:pPr marL="609600" indent="-609600" eaLnBrk="1" hangingPunct="1">
              <a:buFontTx/>
              <a:buAutoNum type="arabicParenBoth"/>
              <a:defRPr/>
            </a:pPr>
            <a:endParaRPr lang="en-GB" dirty="0"/>
          </a:p>
          <a:p>
            <a:pPr>
              <a:buFont typeface="Arial" pitchFamily="34" charset="0"/>
              <a:buChar char="•"/>
              <a:defRPr/>
            </a:pPr>
            <a:endParaRPr lang="en-IE"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4365104"/>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9622"/>
            <a:ext cx="1584175"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1000"/>
                                        <p:tgtEl>
                                          <p:spTgt spid="3">
                                            <p:txEl>
                                              <p:pRg st="12" end="12"/>
                                            </p:txEl>
                                          </p:spTgt>
                                        </p:tgtEl>
                                      </p:cBhvr>
                                    </p:animEffect>
                                    <p:anim calcmode="lin" valueType="num">
                                      <p:cBhvr>
                                        <p:cTn id="5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IE" sz="2800" dirty="0"/>
              <a:t>Important Websites</a:t>
            </a:r>
          </a:p>
        </p:txBody>
      </p:sp>
      <p:sp>
        <p:nvSpPr>
          <p:cNvPr id="3" name="Content Placeholder 2"/>
          <p:cNvSpPr>
            <a:spLocks noGrp="1"/>
          </p:cNvSpPr>
          <p:nvPr>
            <p:ph idx="1"/>
          </p:nvPr>
        </p:nvSpPr>
        <p:spPr>
          <a:xfrm>
            <a:off x="468313" y="1196975"/>
            <a:ext cx="8229600" cy="5184775"/>
          </a:xfrm>
        </p:spPr>
        <p:txBody>
          <a:bodyPr/>
          <a:lstStyle/>
          <a:p>
            <a:pPr>
              <a:buFont typeface="Arial" pitchFamily="34" charset="0"/>
              <a:buChar char="•"/>
              <a:defRPr/>
            </a:pPr>
            <a:r>
              <a:rPr lang="en-IE" sz="1600" u="sng" dirty="0"/>
              <a:t>www.qualifax.ie</a:t>
            </a:r>
            <a:r>
              <a:rPr lang="en-IE" sz="1600" dirty="0"/>
              <a:t>			(Courses)</a:t>
            </a:r>
          </a:p>
          <a:p>
            <a:pPr marL="0" indent="0">
              <a:buNone/>
              <a:defRPr/>
            </a:pPr>
            <a:endParaRPr lang="en-IE" sz="1600" dirty="0"/>
          </a:p>
          <a:p>
            <a:pPr>
              <a:buFont typeface="Arial" pitchFamily="34" charset="0"/>
              <a:buChar char="•"/>
              <a:defRPr/>
            </a:pPr>
            <a:r>
              <a:rPr lang="en-IE" sz="1600" u="sng" dirty="0"/>
              <a:t>www.careersportal.ie</a:t>
            </a:r>
            <a:r>
              <a:rPr lang="en-IE" sz="1600" dirty="0"/>
              <a:t>		(Careers)</a:t>
            </a:r>
          </a:p>
          <a:p>
            <a:pPr>
              <a:buFont typeface="Arial" pitchFamily="34" charset="0"/>
              <a:buChar char="•"/>
              <a:defRPr/>
            </a:pPr>
            <a:endParaRPr lang="en-IE" sz="1600" u="sng" dirty="0">
              <a:solidFill>
                <a:srgbClr val="0070C0"/>
              </a:solidFill>
            </a:endParaRPr>
          </a:p>
          <a:p>
            <a:pPr>
              <a:buFont typeface="Arial" pitchFamily="34" charset="0"/>
              <a:buChar char="•"/>
              <a:defRPr/>
            </a:pPr>
            <a:r>
              <a:rPr lang="en-IE" sz="1600" u="sng" dirty="0"/>
              <a:t>www.cao.ie </a:t>
            </a:r>
            <a:r>
              <a:rPr lang="en-IE" sz="1600" dirty="0"/>
              <a:t>			(CAO Application)</a:t>
            </a:r>
          </a:p>
          <a:p>
            <a:pPr>
              <a:buFont typeface="Arial" pitchFamily="34" charset="0"/>
              <a:buChar char="•"/>
              <a:defRPr/>
            </a:pPr>
            <a:endParaRPr lang="en-IE" sz="1600" dirty="0"/>
          </a:p>
          <a:p>
            <a:pPr>
              <a:buFont typeface="Arial" pitchFamily="34" charset="0"/>
              <a:buChar char="•"/>
              <a:defRPr/>
            </a:pPr>
            <a:r>
              <a:rPr lang="en-IE" sz="1600" u="sng" dirty="0"/>
              <a:t>www.eunicas.ie</a:t>
            </a:r>
            <a:r>
              <a:rPr lang="en-IE" sz="1600" dirty="0"/>
              <a:t>           		(Studying in Europe)</a:t>
            </a:r>
          </a:p>
          <a:p>
            <a:pPr>
              <a:buFont typeface="Arial" pitchFamily="34" charset="0"/>
              <a:buChar char="•"/>
              <a:defRPr/>
            </a:pPr>
            <a:endParaRPr lang="en-IE" sz="1600" dirty="0"/>
          </a:p>
          <a:p>
            <a:pPr>
              <a:buFont typeface="Arial" pitchFamily="34" charset="0"/>
              <a:buChar char="•"/>
              <a:defRPr/>
            </a:pPr>
            <a:r>
              <a:rPr lang="en-IE" sz="1600" u="sng" dirty="0"/>
              <a:t>www.ucas.com</a:t>
            </a:r>
            <a:r>
              <a:rPr lang="en-IE" sz="1600" dirty="0"/>
              <a:t> </a:t>
            </a:r>
            <a:r>
              <a:rPr lang="en-IE" sz="1600" dirty="0">
                <a:solidFill>
                  <a:schemeClr val="tx1">
                    <a:lumMod val="95000"/>
                  </a:schemeClr>
                </a:solidFill>
              </a:rPr>
              <a:t>	</a:t>
            </a:r>
            <a:r>
              <a:rPr lang="en-IE" sz="1600" dirty="0"/>
              <a:t>	 	(Studying in UK)</a:t>
            </a:r>
          </a:p>
          <a:p>
            <a:pPr>
              <a:buFont typeface="Arial" pitchFamily="34" charset="0"/>
              <a:buChar char="•"/>
              <a:defRPr/>
            </a:pPr>
            <a:endParaRPr lang="en-IE" sz="1600" dirty="0"/>
          </a:p>
          <a:p>
            <a:pPr>
              <a:buFont typeface="Arial" pitchFamily="34" charset="0"/>
              <a:buChar char="•"/>
              <a:defRPr/>
            </a:pPr>
            <a:r>
              <a:rPr lang="en-IE" sz="1600" u="sng" dirty="0"/>
              <a:t>www.apprenticeship.ie</a:t>
            </a:r>
            <a:r>
              <a:rPr lang="en-IE" sz="1600" dirty="0"/>
              <a:t>	                   (Apprenticeships)</a:t>
            </a:r>
          </a:p>
          <a:p>
            <a:pPr>
              <a:buFont typeface="Arial" pitchFamily="34" charset="0"/>
              <a:buChar char="•"/>
              <a:defRPr/>
            </a:pPr>
            <a:endParaRPr lang="en-IE" sz="1600" u="sng" dirty="0">
              <a:solidFill>
                <a:srgbClr val="0070C0"/>
              </a:solidFill>
            </a:endParaRPr>
          </a:p>
          <a:p>
            <a:pPr>
              <a:buFont typeface="Arial" pitchFamily="34" charset="0"/>
              <a:buChar char="•"/>
              <a:defRPr/>
            </a:pPr>
            <a:r>
              <a:rPr lang="en-IE" sz="1600" u="sng" dirty="0"/>
              <a:t>www.susi.ie </a:t>
            </a:r>
            <a:r>
              <a:rPr lang="en-IE" sz="1600" dirty="0"/>
              <a:t>			(Maintenance Grant)</a:t>
            </a:r>
          </a:p>
          <a:p>
            <a:pPr marL="0" indent="0">
              <a:buNone/>
              <a:defRPr/>
            </a:pPr>
            <a:endParaRPr lang="en-IE" sz="1600" dirty="0"/>
          </a:p>
          <a:p>
            <a:pPr>
              <a:buFont typeface="Arial" pitchFamily="34" charset="0"/>
              <a:buChar char="•"/>
              <a:defRPr/>
            </a:pPr>
            <a:r>
              <a:rPr lang="en-IE" sz="1600" u="sng" dirty="0"/>
              <a:t>www.studentfinance.ie</a:t>
            </a:r>
            <a:r>
              <a:rPr lang="en-IE" sz="1600" dirty="0"/>
              <a:t>            	(Other finance options)</a:t>
            </a:r>
          </a:p>
          <a:p>
            <a:pPr>
              <a:buFont typeface="Arial" pitchFamily="34" charset="0"/>
              <a:buChar char="•"/>
              <a:defRPr/>
            </a:pPr>
            <a:endParaRPr lang="en-IE" sz="1600" u="sng" dirty="0">
              <a:solidFill>
                <a:srgbClr val="0070C0"/>
              </a:solidFill>
            </a:endParaRPr>
          </a:p>
          <a:p>
            <a:pPr>
              <a:buFont typeface="Arial" pitchFamily="34" charset="0"/>
              <a:buChar char="•"/>
              <a:defRPr/>
            </a:pPr>
            <a:r>
              <a:rPr lang="en-IE" sz="1600" u="sng" dirty="0"/>
              <a:t>www.accesscollege.ie</a:t>
            </a:r>
            <a:r>
              <a:rPr lang="en-IE" sz="1600" dirty="0"/>
              <a:t>	     	(HEAR &amp; DARE)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692696"/>
            <a:ext cx="1800200" cy="1289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 calcmode="lin" valueType="num">
                                      <p:cBhvr additive="base">
                                        <p:cTn id="4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anim calcmode="lin" valueType="num">
                                      <p:cBhvr additive="base">
                                        <p:cTn id="55"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a:t>Skills Shortages Ireland</a:t>
            </a:r>
            <a:br>
              <a:rPr lang="en-IE" dirty="0"/>
            </a:br>
            <a:endParaRPr lang="en-IE" dirty="0"/>
          </a:p>
        </p:txBody>
      </p:sp>
      <p:sp>
        <p:nvSpPr>
          <p:cNvPr id="5" name="Content Placeholder 4"/>
          <p:cNvSpPr>
            <a:spLocks noGrp="1"/>
          </p:cNvSpPr>
          <p:nvPr>
            <p:ph idx="1"/>
          </p:nvPr>
        </p:nvSpPr>
        <p:spPr>
          <a:xfrm>
            <a:off x="457200" y="1196752"/>
            <a:ext cx="8229600" cy="5472608"/>
          </a:xfrm>
        </p:spPr>
        <p:txBody>
          <a:bodyPr>
            <a:normAutofit fontScale="32500" lnSpcReduction="20000"/>
          </a:bodyPr>
          <a:lstStyle/>
          <a:p>
            <a:r>
              <a:rPr lang="en-IE" sz="4900" b="1" dirty="0"/>
              <a:t>Science</a:t>
            </a:r>
            <a:r>
              <a:rPr lang="en-IE" sz="4900" dirty="0"/>
              <a:t> - Chemists, Laboratory Technicians, Environmental Health Officer</a:t>
            </a:r>
          </a:p>
          <a:p>
            <a:pPr marL="0" indent="0">
              <a:buNone/>
            </a:pPr>
            <a:endParaRPr lang="en-IE" sz="4900" dirty="0"/>
          </a:p>
          <a:p>
            <a:r>
              <a:rPr lang="en-IE" sz="4900" b="1" dirty="0"/>
              <a:t>IT </a:t>
            </a:r>
            <a:r>
              <a:rPr lang="en-IE" sz="4900" dirty="0"/>
              <a:t>- app developers, data analysts, software developers, IT support specialist, programmer, web design/developer, games designer, cyber security.</a:t>
            </a:r>
          </a:p>
          <a:p>
            <a:pPr marL="0" indent="0">
              <a:buNone/>
            </a:pPr>
            <a:r>
              <a:rPr lang="en-IE" sz="4900" dirty="0"/>
              <a:t> </a:t>
            </a:r>
          </a:p>
          <a:p>
            <a:r>
              <a:rPr lang="en-IE" sz="4900" b="1" dirty="0"/>
              <a:t>Engineering</a:t>
            </a:r>
            <a:r>
              <a:rPr lang="en-IE" sz="4900" dirty="0"/>
              <a:t> - biomedical, chemical, electrical, energy, mechanical, automation, quality, welder, toolmaker.</a:t>
            </a:r>
          </a:p>
          <a:p>
            <a:pPr marL="0" indent="0">
              <a:buNone/>
            </a:pPr>
            <a:endParaRPr lang="en-IE" sz="4900" dirty="0"/>
          </a:p>
          <a:p>
            <a:r>
              <a:rPr lang="en-IE" sz="4900" b="1" dirty="0"/>
              <a:t>Business and finance</a:t>
            </a:r>
            <a:r>
              <a:rPr lang="en-IE" sz="4900" dirty="0"/>
              <a:t> - accountant, business intelligence analyst, risk and compliance professional, tax consultant, customer service representative.</a:t>
            </a:r>
          </a:p>
          <a:p>
            <a:pPr marL="0" indent="0">
              <a:buNone/>
            </a:pPr>
            <a:endParaRPr lang="en-IE" sz="4900" dirty="0"/>
          </a:p>
          <a:p>
            <a:r>
              <a:rPr lang="en-IE" sz="4900" b="1" dirty="0"/>
              <a:t>Healthcare </a:t>
            </a:r>
            <a:r>
              <a:rPr lang="en-IE" sz="4900" dirty="0"/>
              <a:t>- doctor, nurse, pharmacist, optician, health manager, care assistant.</a:t>
            </a:r>
          </a:p>
          <a:p>
            <a:pPr marL="0" indent="0">
              <a:buNone/>
            </a:pPr>
            <a:endParaRPr lang="en-IE" sz="4900" dirty="0"/>
          </a:p>
          <a:p>
            <a:r>
              <a:rPr lang="en-IE" sz="4900" b="1" dirty="0"/>
              <a:t>Hospitality </a:t>
            </a:r>
            <a:r>
              <a:rPr lang="en-IE" sz="4900" dirty="0"/>
              <a:t>- chefs, catering, waiting, Health &amp; Safety Inspector/Officer</a:t>
            </a:r>
          </a:p>
          <a:p>
            <a:pPr marL="0" indent="0">
              <a:buNone/>
            </a:pPr>
            <a:endParaRPr lang="en-IE" sz="4900" dirty="0"/>
          </a:p>
          <a:p>
            <a:r>
              <a:rPr lang="en-IE" sz="4900" b="1" dirty="0"/>
              <a:t>Construction</a:t>
            </a:r>
            <a:r>
              <a:rPr lang="en-IE" sz="4900" dirty="0"/>
              <a:t> – Most apprentices, Quantity Surveyor, Civil Engineer, Heavy Goods Vehicle Driver </a:t>
            </a:r>
          </a:p>
          <a:p>
            <a:pPr marL="0" indent="0">
              <a:buNone/>
            </a:pPr>
            <a:endParaRPr lang="en-IE" sz="4900" dirty="0"/>
          </a:p>
          <a:p>
            <a:r>
              <a:rPr lang="en-IE" sz="4900" b="1" dirty="0"/>
              <a:t>Natural an</a:t>
            </a:r>
            <a:r>
              <a:rPr lang="en-IE" sz="4500" b="1" dirty="0"/>
              <a:t>d social science professionals</a:t>
            </a:r>
            <a:r>
              <a:rPr lang="en-IE" sz="4500" dirty="0"/>
              <a:t> - scientist in food manufacturing, medical laboratory scientist.</a:t>
            </a:r>
          </a:p>
          <a:p>
            <a:pPr marL="0" indent="0">
              <a:buNone/>
            </a:pPr>
            <a:endParaRPr lang="en-IE" dirty="0"/>
          </a:p>
        </p:txBody>
      </p:sp>
    </p:spTree>
    <p:extLst>
      <p:ext uri="{BB962C8B-B14F-4D97-AF65-F5344CB8AC3E}">
        <p14:creationId xmlns:p14="http://schemas.microsoft.com/office/powerpoint/2010/main" val="363437397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1000"/>
                                        <p:tgtEl>
                                          <p:spTgt spid="5">
                                            <p:txEl>
                                              <p:pRg st="6" end="6"/>
                                            </p:txEl>
                                          </p:spTgt>
                                        </p:tgtEl>
                                      </p:cBhvr>
                                    </p:animEffect>
                                    <p:anim calcmode="lin" valueType="num">
                                      <p:cBhvr>
                                        <p:cTn id="3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1000"/>
                                        <p:tgtEl>
                                          <p:spTgt spid="5">
                                            <p:txEl>
                                              <p:pRg st="8" end="8"/>
                                            </p:txEl>
                                          </p:spTgt>
                                        </p:tgtEl>
                                      </p:cBhvr>
                                    </p:animEffect>
                                    <p:anim calcmode="lin" valueType="num">
                                      <p:cBhvr>
                                        <p:cTn id="43"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Effect transition="in" filter="fade">
                                      <p:cBhvr>
                                        <p:cTn id="49" dur="1000"/>
                                        <p:tgtEl>
                                          <p:spTgt spid="5">
                                            <p:txEl>
                                              <p:pRg st="10" end="10"/>
                                            </p:txEl>
                                          </p:spTgt>
                                        </p:tgtEl>
                                      </p:cBhvr>
                                    </p:animEffect>
                                    <p:anim calcmode="lin" valueType="num">
                                      <p:cBhvr>
                                        <p:cTn id="50"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xEl>
                                              <p:pRg st="12" end="12"/>
                                            </p:txEl>
                                          </p:spTgt>
                                        </p:tgtEl>
                                        <p:attrNameLst>
                                          <p:attrName>style.visibility</p:attrName>
                                        </p:attrNameLst>
                                      </p:cBhvr>
                                      <p:to>
                                        <p:strVal val="visible"/>
                                      </p:to>
                                    </p:set>
                                    <p:animEffect transition="in" filter="fade">
                                      <p:cBhvr>
                                        <p:cTn id="56" dur="1000"/>
                                        <p:tgtEl>
                                          <p:spTgt spid="5">
                                            <p:txEl>
                                              <p:pRg st="12" end="12"/>
                                            </p:txEl>
                                          </p:spTgt>
                                        </p:tgtEl>
                                      </p:cBhvr>
                                    </p:animEffect>
                                    <p:anim calcmode="lin" valueType="num">
                                      <p:cBhvr>
                                        <p:cTn id="57"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
                                            <p:txEl>
                                              <p:pRg st="14" end="14"/>
                                            </p:txEl>
                                          </p:spTgt>
                                        </p:tgtEl>
                                        <p:attrNameLst>
                                          <p:attrName>style.visibility</p:attrName>
                                        </p:attrNameLst>
                                      </p:cBhvr>
                                      <p:to>
                                        <p:strVal val="visible"/>
                                      </p:to>
                                    </p:set>
                                    <p:animEffect transition="in" filter="fade">
                                      <p:cBhvr>
                                        <p:cTn id="63" dur="1000"/>
                                        <p:tgtEl>
                                          <p:spTgt spid="5">
                                            <p:txEl>
                                              <p:pRg st="14" end="14"/>
                                            </p:txEl>
                                          </p:spTgt>
                                        </p:tgtEl>
                                      </p:cBhvr>
                                    </p:animEffect>
                                    <p:anim calcmode="lin" valueType="num">
                                      <p:cBhvr>
                                        <p:cTn id="64" dur="1000" fill="hold"/>
                                        <p:tgtEl>
                                          <p:spTgt spid="5">
                                            <p:txEl>
                                              <p:pRg st="14" end="14"/>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IE" sz="4000" dirty="0"/>
              <a:t>“Minimum Entry Requirements”</a:t>
            </a:r>
          </a:p>
        </p:txBody>
      </p:sp>
      <p:sp>
        <p:nvSpPr>
          <p:cNvPr id="14339" name="Content Placeholder 2"/>
          <p:cNvSpPr>
            <a:spLocks noGrp="1"/>
          </p:cNvSpPr>
          <p:nvPr>
            <p:ph idx="1"/>
          </p:nvPr>
        </p:nvSpPr>
        <p:spPr/>
        <p:txBody>
          <a:bodyPr/>
          <a:lstStyle/>
          <a:p>
            <a:endParaRPr lang="en-IE" sz="1100" dirty="0"/>
          </a:p>
          <a:p>
            <a:pPr marL="0" indent="0">
              <a:buNone/>
            </a:pPr>
            <a:r>
              <a:rPr lang="en-IE" sz="2000" b="1" u="sng" dirty="0"/>
              <a:t>ENTRY REQUIREMENTS </a:t>
            </a:r>
            <a:r>
              <a:rPr lang="en-IE" sz="2000" b="1" dirty="0"/>
              <a:t>-Must be satisfied before “points” are considered.</a:t>
            </a:r>
          </a:p>
          <a:p>
            <a:pPr marL="0" indent="0">
              <a:buNone/>
            </a:pPr>
            <a:r>
              <a:rPr lang="en-IE" sz="2000" b="1" dirty="0"/>
              <a:t>  </a:t>
            </a:r>
            <a:endParaRPr lang="en-IE" sz="2000" dirty="0"/>
          </a:p>
          <a:p>
            <a:pPr marL="0" indent="0">
              <a:buNone/>
            </a:pPr>
            <a:r>
              <a:rPr lang="en-IE" sz="1600" dirty="0"/>
              <a:t>UL: 	Level 8: 2H5 &amp; 4O6/H7 – English, Maths, 1 other language </a:t>
            </a:r>
            <a:r>
              <a:rPr lang="en-IE" sz="1600" b="1" dirty="0"/>
              <a:t>(for some, not all)</a:t>
            </a:r>
          </a:p>
          <a:p>
            <a:pPr marL="0" indent="0">
              <a:buNone/>
            </a:pPr>
            <a:r>
              <a:rPr lang="en-IE" sz="1600" dirty="0"/>
              <a:t>TUS (LIT):   Level 8: 2H5 &amp; 4O6/H7 Level 6/7: 5O6/H7. </a:t>
            </a:r>
          </a:p>
          <a:p>
            <a:pPr marL="0" indent="0">
              <a:buNone/>
            </a:pPr>
            <a:r>
              <a:rPr lang="en-IE" sz="1600" dirty="0"/>
              <a:t>LCFE: 	Pass Leaving Certificate</a:t>
            </a:r>
          </a:p>
          <a:p>
            <a:endParaRPr lang="en-IE" sz="1600" dirty="0"/>
          </a:p>
          <a:p>
            <a:pPr marL="0" indent="0">
              <a:buNone/>
            </a:pPr>
            <a:r>
              <a:rPr lang="en-IE" sz="2000" b="1" u="sng" dirty="0"/>
              <a:t>Specific Subject Requirements </a:t>
            </a:r>
          </a:p>
          <a:p>
            <a:pPr marL="0" indent="0">
              <a:buNone/>
            </a:pPr>
            <a:r>
              <a:rPr lang="en-IE" sz="1800" dirty="0"/>
              <a:t>Engineering(UL):			                 H4 Maths </a:t>
            </a:r>
          </a:p>
          <a:p>
            <a:pPr marL="0" indent="0">
              <a:buNone/>
            </a:pPr>
            <a:r>
              <a:rPr lang="en-IE" sz="1800" dirty="0"/>
              <a:t>Veterinary Medicine(UCD): 		                 H5 Chemistry (plus 15hrs)</a:t>
            </a:r>
          </a:p>
          <a:p>
            <a:pPr marL="0" indent="0">
              <a:buNone/>
            </a:pPr>
            <a:r>
              <a:rPr lang="en-IE" sz="1800" dirty="0"/>
              <a:t>Business with French (UL):		                 H4 French </a:t>
            </a:r>
          </a:p>
          <a:p>
            <a:pPr marL="0" indent="0">
              <a:buNone/>
            </a:pPr>
            <a:r>
              <a:rPr lang="en-IE" sz="1800" dirty="0"/>
              <a:t>Journalism &amp; Digital Communications (UL):           H4 English</a:t>
            </a:r>
          </a:p>
          <a:p>
            <a:pPr marL="0" indent="0">
              <a:buNone/>
            </a:pPr>
            <a:endParaRPr lang="en-IE" sz="1800" dirty="0"/>
          </a:p>
          <a:p>
            <a:r>
              <a:rPr lang="en-IE" sz="2000" b="1" dirty="0"/>
              <a:t>If all Entry Requirements are met</a:t>
            </a:r>
            <a:r>
              <a:rPr lang="en-IE" sz="2000" dirty="0"/>
              <a:t> </a:t>
            </a:r>
            <a:r>
              <a:rPr lang="en-IE" sz="2000" b="1" dirty="0"/>
              <a:t>applicant is deemed ‘Qualified’ to apply and only then are points looked at.</a:t>
            </a:r>
            <a:endParaRPr lang="en-IE" sz="2000"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fade">
                                      <p:cBhvr>
                                        <p:cTn id="7" dur="1000"/>
                                        <p:tgtEl>
                                          <p:spTgt spid="14339">
                                            <p:txEl>
                                              <p:pRg st="1" end="1"/>
                                            </p:txEl>
                                          </p:spTgt>
                                        </p:tgtEl>
                                      </p:cBhvr>
                                    </p:animEffect>
                                    <p:anim calcmode="lin" valueType="num">
                                      <p:cBhvr>
                                        <p:cTn id="8" dur="10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3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339">
                                            <p:txEl>
                                              <p:pRg st="2" end="2"/>
                                            </p:txEl>
                                          </p:spTgt>
                                        </p:tgtEl>
                                        <p:attrNameLst>
                                          <p:attrName>style.visibility</p:attrName>
                                        </p:attrNameLst>
                                      </p:cBhvr>
                                      <p:to>
                                        <p:strVal val="visible"/>
                                      </p:to>
                                    </p:set>
                                    <p:animEffect transition="in" filter="fade">
                                      <p:cBhvr>
                                        <p:cTn id="14" dur="1000"/>
                                        <p:tgtEl>
                                          <p:spTgt spid="14339">
                                            <p:txEl>
                                              <p:pRg st="2" end="2"/>
                                            </p:txEl>
                                          </p:spTgt>
                                        </p:tgtEl>
                                      </p:cBhvr>
                                    </p:animEffect>
                                    <p:anim calcmode="lin" valueType="num">
                                      <p:cBhvr>
                                        <p:cTn id="15" dur="1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3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339">
                                            <p:txEl>
                                              <p:pRg st="3" end="3"/>
                                            </p:txEl>
                                          </p:spTgt>
                                        </p:tgtEl>
                                        <p:attrNameLst>
                                          <p:attrName>style.visibility</p:attrName>
                                        </p:attrNameLst>
                                      </p:cBhvr>
                                      <p:to>
                                        <p:strVal val="visible"/>
                                      </p:to>
                                    </p:set>
                                    <p:animEffect transition="in" filter="fade">
                                      <p:cBhvr>
                                        <p:cTn id="21" dur="1000"/>
                                        <p:tgtEl>
                                          <p:spTgt spid="14339">
                                            <p:txEl>
                                              <p:pRg st="3" end="3"/>
                                            </p:txEl>
                                          </p:spTgt>
                                        </p:tgtEl>
                                      </p:cBhvr>
                                    </p:animEffect>
                                    <p:anim calcmode="lin" valueType="num">
                                      <p:cBhvr>
                                        <p:cTn id="22" dur="10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43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339">
                                            <p:txEl>
                                              <p:pRg st="4" end="4"/>
                                            </p:txEl>
                                          </p:spTgt>
                                        </p:tgtEl>
                                        <p:attrNameLst>
                                          <p:attrName>style.visibility</p:attrName>
                                        </p:attrNameLst>
                                      </p:cBhvr>
                                      <p:to>
                                        <p:strVal val="visible"/>
                                      </p:to>
                                    </p:set>
                                    <p:animEffect transition="in" filter="fade">
                                      <p:cBhvr>
                                        <p:cTn id="28" dur="1000"/>
                                        <p:tgtEl>
                                          <p:spTgt spid="14339">
                                            <p:txEl>
                                              <p:pRg st="4" end="4"/>
                                            </p:txEl>
                                          </p:spTgt>
                                        </p:tgtEl>
                                      </p:cBhvr>
                                    </p:animEffect>
                                    <p:anim calcmode="lin" valueType="num">
                                      <p:cBhvr>
                                        <p:cTn id="29" dur="10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433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339">
                                            <p:txEl>
                                              <p:pRg st="5" end="5"/>
                                            </p:txEl>
                                          </p:spTgt>
                                        </p:tgtEl>
                                        <p:attrNameLst>
                                          <p:attrName>style.visibility</p:attrName>
                                        </p:attrNameLst>
                                      </p:cBhvr>
                                      <p:to>
                                        <p:strVal val="visible"/>
                                      </p:to>
                                    </p:set>
                                    <p:animEffect transition="in" filter="fade">
                                      <p:cBhvr>
                                        <p:cTn id="35" dur="1000"/>
                                        <p:tgtEl>
                                          <p:spTgt spid="14339">
                                            <p:txEl>
                                              <p:pRg st="5" end="5"/>
                                            </p:txEl>
                                          </p:spTgt>
                                        </p:tgtEl>
                                      </p:cBhvr>
                                    </p:animEffect>
                                    <p:anim calcmode="lin" valueType="num">
                                      <p:cBhvr>
                                        <p:cTn id="36" dur="10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433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339">
                                            <p:txEl>
                                              <p:pRg st="7" end="7"/>
                                            </p:txEl>
                                          </p:spTgt>
                                        </p:tgtEl>
                                        <p:attrNameLst>
                                          <p:attrName>style.visibility</p:attrName>
                                        </p:attrNameLst>
                                      </p:cBhvr>
                                      <p:to>
                                        <p:strVal val="visible"/>
                                      </p:to>
                                    </p:set>
                                    <p:animEffect transition="in" filter="fade">
                                      <p:cBhvr>
                                        <p:cTn id="42" dur="1000"/>
                                        <p:tgtEl>
                                          <p:spTgt spid="14339">
                                            <p:txEl>
                                              <p:pRg st="7" end="7"/>
                                            </p:txEl>
                                          </p:spTgt>
                                        </p:tgtEl>
                                      </p:cBhvr>
                                    </p:animEffect>
                                    <p:anim calcmode="lin" valueType="num">
                                      <p:cBhvr>
                                        <p:cTn id="43" dur="1000" fill="hold"/>
                                        <p:tgtEl>
                                          <p:spTgt spid="14339">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1433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339">
                                            <p:txEl>
                                              <p:pRg st="8" end="8"/>
                                            </p:txEl>
                                          </p:spTgt>
                                        </p:tgtEl>
                                        <p:attrNameLst>
                                          <p:attrName>style.visibility</p:attrName>
                                        </p:attrNameLst>
                                      </p:cBhvr>
                                      <p:to>
                                        <p:strVal val="visible"/>
                                      </p:to>
                                    </p:set>
                                    <p:animEffect transition="in" filter="fade">
                                      <p:cBhvr>
                                        <p:cTn id="49" dur="1000"/>
                                        <p:tgtEl>
                                          <p:spTgt spid="14339">
                                            <p:txEl>
                                              <p:pRg st="8" end="8"/>
                                            </p:txEl>
                                          </p:spTgt>
                                        </p:tgtEl>
                                      </p:cBhvr>
                                    </p:animEffect>
                                    <p:anim calcmode="lin" valueType="num">
                                      <p:cBhvr>
                                        <p:cTn id="50" dur="1000" fill="hold"/>
                                        <p:tgtEl>
                                          <p:spTgt spid="14339">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1433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339">
                                            <p:txEl>
                                              <p:pRg st="9" end="9"/>
                                            </p:txEl>
                                          </p:spTgt>
                                        </p:tgtEl>
                                        <p:attrNameLst>
                                          <p:attrName>style.visibility</p:attrName>
                                        </p:attrNameLst>
                                      </p:cBhvr>
                                      <p:to>
                                        <p:strVal val="visible"/>
                                      </p:to>
                                    </p:set>
                                    <p:animEffect transition="in" filter="fade">
                                      <p:cBhvr>
                                        <p:cTn id="56" dur="1000"/>
                                        <p:tgtEl>
                                          <p:spTgt spid="14339">
                                            <p:txEl>
                                              <p:pRg st="9" end="9"/>
                                            </p:txEl>
                                          </p:spTgt>
                                        </p:tgtEl>
                                      </p:cBhvr>
                                    </p:animEffect>
                                    <p:anim calcmode="lin" valueType="num">
                                      <p:cBhvr>
                                        <p:cTn id="57" dur="1000" fill="hold"/>
                                        <p:tgtEl>
                                          <p:spTgt spid="14339">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1433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4339">
                                            <p:txEl>
                                              <p:pRg st="10" end="10"/>
                                            </p:txEl>
                                          </p:spTgt>
                                        </p:tgtEl>
                                        <p:attrNameLst>
                                          <p:attrName>style.visibility</p:attrName>
                                        </p:attrNameLst>
                                      </p:cBhvr>
                                      <p:to>
                                        <p:strVal val="visible"/>
                                      </p:to>
                                    </p:set>
                                    <p:animEffect transition="in" filter="fade">
                                      <p:cBhvr>
                                        <p:cTn id="63" dur="1000"/>
                                        <p:tgtEl>
                                          <p:spTgt spid="14339">
                                            <p:txEl>
                                              <p:pRg st="10" end="10"/>
                                            </p:txEl>
                                          </p:spTgt>
                                        </p:tgtEl>
                                      </p:cBhvr>
                                    </p:animEffect>
                                    <p:anim calcmode="lin" valueType="num">
                                      <p:cBhvr>
                                        <p:cTn id="64" dur="1000" fill="hold"/>
                                        <p:tgtEl>
                                          <p:spTgt spid="14339">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14339">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4339">
                                            <p:txEl>
                                              <p:pRg st="11" end="11"/>
                                            </p:txEl>
                                          </p:spTgt>
                                        </p:tgtEl>
                                        <p:attrNameLst>
                                          <p:attrName>style.visibility</p:attrName>
                                        </p:attrNameLst>
                                      </p:cBhvr>
                                      <p:to>
                                        <p:strVal val="visible"/>
                                      </p:to>
                                    </p:set>
                                    <p:animEffect transition="in" filter="fade">
                                      <p:cBhvr>
                                        <p:cTn id="70" dur="1000"/>
                                        <p:tgtEl>
                                          <p:spTgt spid="14339">
                                            <p:txEl>
                                              <p:pRg st="11" end="11"/>
                                            </p:txEl>
                                          </p:spTgt>
                                        </p:tgtEl>
                                      </p:cBhvr>
                                    </p:animEffect>
                                    <p:anim calcmode="lin" valueType="num">
                                      <p:cBhvr>
                                        <p:cTn id="71" dur="1000" fill="hold"/>
                                        <p:tgtEl>
                                          <p:spTgt spid="14339">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14339">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4339">
                                            <p:txEl>
                                              <p:pRg st="13" end="13"/>
                                            </p:txEl>
                                          </p:spTgt>
                                        </p:tgtEl>
                                        <p:attrNameLst>
                                          <p:attrName>style.visibility</p:attrName>
                                        </p:attrNameLst>
                                      </p:cBhvr>
                                      <p:to>
                                        <p:strVal val="visible"/>
                                      </p:to>
                                    </p:set>
                                    <p:animEffect transition="in" filter="fade">
                                      <p:cBhvr>
                                        <p:cTn id="77" dur="1000"/>
                                        <p:tgtEl>
                                          <p:spTgt spid="14339">
                                            <p:txEl>
                                              <p:pRg st="13" end="13"/>
                                            </p:txEl>
                                          </p:spTgt>
                                        </p:tgtEl>
                                      </p:cBhvr>
                                    </p:animEffect>
                                    <p:anim calcmode="lin" valueType="num">
                                      <p:cBhvr>
                                        <p:cTn id="78" dur="1000" fill="hold"/>
                                        <p:tgtEl>
                                          <p:spTgt spid="14339">
                                            <p:txEl>
                                              <p:pRg st="13" end="13"/>
                                            </p:txEl>
                                          </p:spTgt>
                                        </p:tgtEl>
                                        <p:attrNameLst>
                                          <p:attrName>ppt_x</p:attrName>
                                        </p:attrNameLst>
                                      </p:cBhvr>
                                      <p:tavLst>
                                        <p:tav tm="0">
                                          <p:val>
                                            <p:strVal val="#ppt_x"/>
                                          </p:val>
                                        </p:tav>
                                        <p:tav tm="100000">
                                          <p:val>
                                            <p:strVal val="#ppt_x"/>
                                          </p:val>
                                        </p:tav>
                                      </p:tavLst>
                                    </p:anim>
                                    <p:anim calcmode="lin" valueType="num">
                                      <p:cBhvr>
                                        <p:cTn id="79" dur="1000" fill="hold"/>
                                        <p:tgtEl>
                                          <p:spTgt spid="14339">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IE" dirty="0"/>
              <a:t> </a:t>
            </a:r>
            <a:r>
              <a:rPr lang="en-IE" sz="4000" dirty="0"/>
              <a:t>Points System</a:t>
            </a:r>
          </a:p>
        </p:txBody>
      </p:sp>
      <p:pic>
        <p:nvPicPr>
          <p:cNvPr id="3" name="Content Placeholder 2"/>
          <p:cNvPicPr>
            <a:picLocks noGrp="1" noChangeAspect="1"/>
          </p:cNvPicPr>
          <p:nvPr>
            <p:ph idx="1"/>
          </p:nvPr>
        </p:nvPicPr>
        <p:blipFill>
          <a:blip r:embed="rId2"/>
          <a:stretch>
            <a:fillRect/>
          </a:stretch>
        </p:blipFill>
        <p:spPr>
          <a:xfrm>
            <a:off x="899592" y="1196751"/>
            <a:ext cx="7488832" cy="5256585"/>
          </a:xfrm>
          <a:prstGeom prst="rect">
            <a:avLst/>
          </a:prstGeom>
        </p:spPr>
      </p:pic>
    </p:spTree>
  </p:cSld>
  <p:clrMapOvr>
    <a:masterClrMapping/>
  </p:clrMapOvr>
  <p:transition spd="slow">
    <p:pull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76499367"/>
      </p:ext>
    </p:extLst>
  </p:cSld>
  <p:clrMapOvr>
    <a:masterClrMapping/>
  </p:clrMapOvr>
  <p:transition spd="slow">
    <p:pull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9144000" cy="6858000"/>
          </a:xfrm>
          <a:prstGeom prst="rect">
            <a:avLst/>
          </a:prstGeom>
        </p:spPr>
      </p:pic>
    </p:spTree>
    <p:extLst>
      <p:ext uri="{BB962C8B-B14F-4D97-AF65-F5344CB8AC3E}">
        <p14:creationId xmlns:p14="http://schemas.microsoft.com/office/powerpoint/2010/main" val="78855050"/>
      </p:ext>
    </p:extLst>
  </p:cSld>
  <p:clrMapOvr>
    <a:masterClrMapping/>
  </p:clrMapOvr>
  <p:transition spd="slow">
    <p:pull dir="d"/>
  </p:transition>
</p:sld>
</file>

<file path=ppt/theme/theme1.xml><?xml version="1.0" encoding="utf-8"?>
<a:theme xmlns:a="http://schemas.openxmlformats.org/drawingml/2006/main" name="Salesian Paren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Salesian Parents</Template>
  <TotalTime>3314</TotalTime>
  <Words>872</Words>
  <Application>Microsoft Office PowerPoint</Application>
  <PresentationFormat>On-screen Show (4:3)</PresentationFormat>
  <Paragraphs>241</Paragraphs>
  <Slides>46</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46</vt:i4>
      </vt:variant>
    </vt:vector>
  </HeadingPairs>
  <TitlesOfParts>
    <vt:vector size="53" baseType="lpstr">
      <vt:lpstr>Arabic Typesetting</vt:lpstr>
      <vt:lpstr>Arial</vt:lpstr>
      <vt:lpstr>Calibri</vt:lpstr>
      <vt:lpstr>Technical</vt:lpstr>
      <vt:lpstr>Times New Roman</vt:lpstr>
      <vt:lpstr>Salesian Parents</vt:lpstr>
      <vt:lpstr>2_Office Theme</vt:lpstr>
      <vt:lpstr>PowerPoint Presentation</vt:lpstr>
      <vt:lpstr>Outline of Session</vt:lpstr>
      <vt:lpstr> Choosing a Career</vt:lpstr>
      <vt:lpstr>Choosing a Course</vt:lpstr>
      <vt:lpstr>Skills Shortages Ireland </vt:lpstr>
      <vt:lpstr>“Minimum Entry Requirements”</vt:lpstr>
      <vt:lpstr> Points System</vt:lpstr>
      <vt:lpstr>PowerPoint Presentation</vt:lpstr>
      <vt:lpstr>PowerPoint Presentation</vt:lpstr>
      <vt:lpstr>PowerPoint Presentation</vt:lpstr>
      <vt:lpstr>PowerPoint Presentation</vt:lpstr>
      <vt:lpstr>CAO- Key 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Additional Supports: HEAR</vt:lpstr>
      <vt:lpstr>Additional Support: DARE</vt:lpstr>
      <vt:lpstr>                              Additional Supports: SUSI</vt:lpstr>
      <vt:lpstr>Scholarships </vt:lpstr>
      <vt:lpstr>Options other than CAO</vt:lpstr>
      <vt:lpstr>PowerPoint Presentation</vt:lpstr>
      <vt:lpstr>1 year Post Leaving Cert. (PLC) Route</vt:lpstr>
      <vt:lpstr>Local PLC providers</vt:lpstr>
      <vt:lpstr>Practical Example</vt:lpstr>
      <vt:lpstr>      Studying Abroad</vt:lpstr>
      <vt:lpstr>                                                  Apprenticeships </vt:lpstr>
      <vt:lpstr>                                                  Apprenticeships</vt:lpstr>
      <vt:lpstr>PowerPoint Presentation</vt:lpstr>
      <vt:lpstr>    How you can help your son or daughter</vt:lpstr>
      <vt:lpstr>Important Websites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CHOICES 2016</dc:title>
  <dc:creator>HR</dc:creator>
  <cp:lastModifiedBy>Maria Campion</cp:lastModifiedBy>
  <cp:revision>194</cp:revision>
  <dcterms:created xsi:type="dcterms:W3CDTF">2015-12-07T12:15:38Z</dcterms:created>
  <dcterms:modified xsi:type="dcterms:W3CDTF">2022-10-24T08:25:33Z</dcterms:modified>
</cp:coreProperties>
</file>