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3" r:id="rId4"/>
    <p:sldId id="272" r:id="rId5"/>
    <p:sldId id="267" r:id="rId6"/>
    <p:sldId id="264" r:id="rId7"/>
    <p:sldId id="265" r:id="rId8"/>
    <p:sldId id="266" r:id="rId9"/>
    <p:sldId id="275" r:id="rId10"/>
    <p:sldId id="268" r:id="rId11"/>
    <p:sldId id="269" r:id="rId12"/>
    <p:sldId id="270" r:id="rId13"/>
    <p:sldId id="271" r:id="rId14"/>
    <p:sldId id="282" r:id="rId15"/>
    <p:sldId id="284" r:id="rId16"/>
    <p:sldId id="286" r:id="rId17"/>
    <p:sldId id="285" r:id="rId18"/>
    <p:sldId id="283" r:id="rId19"/>
    <p:sldId id="280" r:id="rId20"/>
    <p:sldId id="256" r:id="rId21"/>
    <p:sldId id="276" r:id="rId22"/>
    <p:sldId id="261" r:id="rId23"/>
    <p:sldId id="281" r:id="rId24"/>
    <p:sldId id="288" r:id="rId25"/>
    <p:sldId id="287" r:id="rId26"/>
    <p:sldId id="290" r:id="rId27"/>
    <p:sldId id="291" r:id="rId28"/>
    <p:sldId id="260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83E1F-3CA4-65DA-A71B-F7CEDCDF91C1}" v="317" dt="2023-11-08T16:19:20.931"/>
    <p1510:client id="{15DC9BBE-BF41-533C-92A3-DDDF38F1FE4D}" v="17" dt="2023-11-09T15:47:10.289"/>
    <p1510:client id="{4649DCDD-EDF7-7B09-D8F6-0A70DEEACF0A}" v="68" dt="2023-11-05T11:54:33.508"/>
    <p1510:client id="{52D30A57-D2E7-834C-D14C-0A2CA2F09123}" v="2" dt="2023-11-05T22:13:27.633"/>
    <p1510:client id="{576E23C7-797B-56BE-C464-AA8432284774}" v="126" dt="2023-11-06T20:44:20.219"/>
    <p1510:client id="{58B650A1-3B51-4109-E557-986DB0A55754}" v="50" dt="2021-10-21T15:06:45.152"/>
    <p1510:client id="{806AB4E2-3EFF-4CBF-BDA2-48D52CE37441}" v="8" dt="2021-10-21T17:33:16.647"/>
    <p1510:client id="{89576B6D-F173-47E2-33EE-82763775C53B}" v="38" dt="2023-11-08T22:33:29.517"/>
    <p1510:client id="{99AD50D7-F876-6350-741F-FED7B0A311E9}" v="302" dt="2023-11-09T11:13:22.218"/>
    <p1510:client id="{C0360E49-5436-EF82-59AE-F722BFC0795B}" v="89" dt="2023-11-05T22:27:41.075"/>
    <p1510:client id="{CC9A9387-5482-44B1-9615-FFE00174CEEC}" v="14" dt="2021-10-21T15:01:28.241"/>
    <p1510:client id="{D495E927-1CFD-73CF-4CCC-9C979A955361}" v="35" dt="2023-10-24T11:41:47.682"/>
    <p1510:client id="{DA217299-6EEA-0DCB-2D10-9A1A7262041F}" v="57" dt="2023-10-24T11:44:14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9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86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C7EDD-CF70-42B0-BB8A-915D46115C9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CB59E5-19CC-4AB4-A158-0B29726FAF64}">
      <dgm:prSet/>
      <dgm:spPr/>
      <dgm:t>
        <a:bodyPr/>
        <a:lstStyle/>
        <a:p>
          <a:pPr>
            <a:defRPr cap="all"/>
          </a:pPr>
          <a:r>
            <a:rPr lang="en-US" b="1" dirty="0"/>
            <a:t>Long ago, when our children came in home for the evening we knew they were safe</a:t>
          </a:r>
        </a:p>
      </dgm:t>
    </dgm:pt>
    <dgm:pt modelId="{95A74C73-9788-49F4-947B-36EA093E20DB}" type="parTrans" cxnId="{6F74C32F-5F8D-4C3D-9725-141038DE7FE3}">
      <dgm:prSet/>
      <dgm:spPr/>
      <dgm:t>
        <a:bodyPr/>
        <a:lstStyle/>
        <a:p>
          <a:endParaRPr lang="en-US"/>
        </a:p>
      </dgm:t>
    </dgm:pt>
    <dgm:pt modelId="{A074DFE9-0366-4E6C-9C98-F0CFAF4919DF}" type="sibTrans" cxnId="{6F74C32F-5F8D-4C3D-9725-141038DE7FE3}">
      <dgm:prSet/>
      <dgm:spPr/>
      <dgm:t>
        <a:bodyPr/>
        <a:lstStyle/>
        <a:p>
          <a:endParaRPr lang="en-US"/>
        </a:p>
      </dgm:t>
    </dgm:pt>
    <dgm:pt modelId="{78BD5008-6350-4BB9-BBA4-EBB6052916A0}">
      <dgm:prSet/>
      <dgm:spPr/>
      <dgm:t>
        <a:bodyPr/>
        <a:lstStyle/>
        <a:p>
          <a:pPr>
            <a:defRPr cap="all"/>
          </a:pPr>
          <a:r>
            <a:rPr lang="en-US" b="1" dirty="0"/>
            <a:t>Now – with mobile phones that is no longer the case unfortunately!</a:t>
          </a:r>
        </a:p>
      </dgm:t>
    </dgm:pt>
    <dgm:pt modelId="{678F0E9D-F577-40A3-8E5D-3CC03B257579}" type="parTrans" cxnId="{357E49B5-0489-433A-96A3-6E0BF5B5DA3D}">
      <dgm:prSet/>
      <dgm:spPr/>
      <dgm:t>
        <a:bodyPr/>
        <a:lstStyle/>
        <a:p>
          <a:endParaRPr lang="en-US"/>
        </a:p>
      </dgm:t>
    </dgm:pt>
    <dgm:pt modelId="{D0D7DBCD-9138-4088-A339-10B01A8B359F}" type="sibTrans" cxnId="{357E49B5-0489-433A-96A3-6E0BF5B5DA3D}">
      <dgm:prSet/>
      <dgm:spPr/>
      <dgm:t>
        <a:bodyPr/>
        <a:lstStyle/>
        <a:p>
          <a:endParaRPr lang="en-US"/>
        </a:p>
      </dgm:t>
    </dgm:pt>
    <dgm:pt modelId="{C4DECC83-A153-4493-9D35-798219E79A07}" type="pres">
      <dgm:prSet presAssocID="{2BBC7EDD-CF70-42B0-BB8A-915D46115C9E}" presName="root" presStyleCnt="0">
        <dgm:presLayoutVars>
          <dgm:dir/>
          <dgm:resizeHandles val="exact"/>
        </dgm:presLayoutVars>
      </dgm:prSet>
      <dgm:spPr/>
    </dgm:pt>
    <dgm:pt modelId="{52E0F5A6-FB86-4F5D-A847-C2CA737C0E23}" type="pres">
      <dgm:prSet presAssocID="{22CB59E5-19CC-4AB4-A158-0B29726FAF64}" presName="compNode" presStyleCnt="0"/>
      <dgm:spPr/>
    </dgm:pt>
    <dgm:pt modelId="{196A077A-095A-48ED-93BD-E424547F1FF1}" type="pres">
      <dgm:prSet presAssocID="{22CB59E5-19CC-4AB4-A158-0B29726FAF64}" presName="iconBgRect" presStyleLbl="bgShp" presStyleIdx="0" presStyleCnt="2"/>
      <dgm:spPr/>
    </dgm:pt>
    <dgm:pt modelId="{5C55AD30-4659-45D5-9888-DA0524A82918}" type="pres">
      <dgm:prSet presAssocID="{22CB59E5-19CC-4AB4-A158-0B29726FAF6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4C72F939-37B7-492D-9E3A-9109F16CC598}" type="pres">
      <dgm:prSet presAssocID="{22CB59E5-19CC-4AB4-A158-0B29726FAF64}" presName="spaceRect" presStyleCnt="0"/>
      <dgm:spPr/>
    </dgm:pt>
    <dgm:pt modelId="{06A877C3-9D56-41A5-919B-56BF84B876BA}" type="pres">
      <dgm:prSet presAssocID="{22CB59E5-19CC-4AB4-A158-0B29726FAF64}" presName="textRect" presStyleLbl="revTx" presStyleIdx="0" presStyleCnt="2">
        <dgm:presLayoutVars>
          <dgm:chMax val="1"/>
          <dgm:chPref val="1"/>
        </dgm:presLayoutVars>
      </dgm:prSet>
      <dgm:spPr/>
    </dgm:pt>
    <dgm:pt modelId="{B5CE7D0A-BAA5-4B19-9C67-B5584FF92884}" type="pres">
      <dgm:prSet presAssocID="{A074DFE9-0366-4E6C-9C98-F0CFAF4919DF}" presName="sibTrans" presStyleCnt="0"/>
      <dgm:spPr/>
    </dgm:pt>
    <dgm:pt modelId="{568539FB-4283-4DCC-91C7-C946D2F120C5}" type="pres">
      <dgm:prSet presAssocID="{78BD5008-6350-4BB9-BBA4-EBB6052916A0}" presName="compNode" presStyleCnt="0"/>
      <dgm:spPr/>
    </dgm:pt>
    <dgm:pt modelId="{7FE63961-3493-452D-9CBA-4AEABE15BE80}" type="pres">
      <dgm:prSet presAssocID="{78BD5008-6350-4BB9-BBA4-EBB6052916A0}" presName="iconBgRect" presStyleLbl="bgShp" presStyleIdx="1" presStyleCnt="2"/>
      <dgm:spPr/>
    </dgm:pt>
    <dgm:pt modelId="{2B09F612-A2FF-4E20-B190-432B9F99E42D}" type="pres">
      <dgm:prSet presAssocID="{78BD5008-6350-4BB9-BBA4-EBB6052916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258CA8C0-E9EF-42D8-8E4A-5D6D3EE8A32E}" type="pres">
      <dgm:prSet presAssocID="{78BD5008-6350-4BB9-BBA4-EBB6052916A0}" presName="spaceRect" presStyleCnt="0"/>
      <dgm:spPr/>
    </dgm:pt>
    <dgm:pt modelId="{A7237455-97DA-4703-BE32-A913C6D4062F}" type="pres">
      <dgm:prSet presAssocID="{78BD5008-6350-4BB9-BBA4-EBB6052916A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6D2AF1A-CACD-4246-B09F-90FC80CA997E}" type="presOf" srcId="{2BBC7EDD-CF70-42B0-BB8A-915D46115C9E}" destId="{C4DECC83-A153-4493-9D35-798219E79A07}" srcOrd="0" destOrd="0" presId="urn:microsoft.com/office/officeart/2018/5/layout/IconCircleLabelList"/>
    <dgm:cxn modelId="{6F74C32F-5F8D-4C3D-9725-141038DE7FE3}" srcId="{2BBC7EDD-CF70-42B0-BB8A-915D46115C9E}" destId="{22CB59E5-19CC-4AB4-A158-0B29726FAF64}" srcOrd="0" destOrd="0" parTransId="{95A74C73-9788-49F4-947B-36EA093E20DB}" sibTransId="{A074DFE9-0366-4E6C-9C98-F0CFAF4919DF}"/>
    <dgm:cxn modelId="{4B713E3E-60BC-4E44-B863-AE5BBBA7ECBC}" type="presOf" srcId="{78BD5008-6350-4BB9-BBA4-EBB6052916A0}" destId="{A7237455-97DA-4703-BE32-A913C6D4062F}" srcOrd="0" destOrd="0" presId="urn:microsoft.com/office/officeart/2018/5/layout/IconCircleLabelList"/>
    <dgm:cxn modelId="{357E49B5-0489-433A-96A3-6E0BF5B5DA3D}" srcId="{2BBC7EDD-CF70-42B0-BB8A-915D46115C9E}" destId="{78BD5008-6350-4BB9-BBA4-EBB6052916A0}" srcOrd="1" destOrd="0" parTransId="{678F0E9D-F577-40A3-8E5D-3CC03B257579}" sibTransId="{D0D7DBCD-9138-4088-A339-10B01A8B359F}"/>
    <dgm:cxn modelId="{AEE663ED-58FB-4992-870B-BC09EAE7032E}" type="presOf" srcId="{22CB59E5-19CC-4AB4-A158-0B29726FAF64}" destId="{06A877C3-9D56-41A5-919B-56BF84B876BA}" srcOrd="0" destOrd="0" presId="urn:microsoft.com/office/officeart/2018/5/layout/IconCircleLabelList"/>
    <dgm:cxn modelId="{16044224-33CB-4AB0-B928-37AD29AD1BED}" type="presParOf" srcId="{C4DECC83-A153-4493-9D35-798219E79A07}" destId="{52E0F5A6-FB86-4F5D-A847-C2CA737C0E23}" srcOrd="0" destOrd="0" presId="urn:microsoft.com/office/officeart/2018/5/layout/IconCircleLabelList"/>
    <dgm:cxn modelId="{C65B4827-5896-4444-87A7-6E456E4CCABF}" type="presParOf" srcId="{52E0F5A6-FB86-4F5D-A847-C2CA737C0E23}" destId="{196A077A-095A-48ED-93BD-E424547F1FF1}" srcOrd="0" destOrd="0" presId="urn:microsoft.com/office/officeart/2018/5/layout/IconCircleLabelList"/>
    <dgm:cxn modelId="{228C40B0-4E7D-4B7C-93B1-5DB0FE5FAFD5}" type="presParOf" srcId="{52E0F5A6-FB86-4F5D-A847-C2CA737C0E23}" destId="{5C55AD30-4659-45D5-9888-DA0524A82918}" srcOrd="1" destOrd="0" presId="urn:microsoft.com/office/officeart/2018/5/layout/IconCircleLabelList"/>
    <dgm:cxn modelId="{908E2DEC-7153-4F7F-A0B1-1B7205F8463D}" type="presParOf" srcId="{52E0F5A6-FB86-4F5D-A847-C2CA737C0E23}" destId="{4C72F939-37B7-492D-9E3A-9109F16CC598}" srcOrd="2" destOrd="0" presId="urn:microsoft.com/office/officeart/2018/5/layout/IconCircleLabelList"/>
    <dgm:cxn modelId="{C49A822B-9188-432C-A060-9B916188981E}" type="presParOf" srcId="{52E0F5A6-FB86-4F5D-A847-C2CA737C0E23}" destId="{06A877C3-9D56-41A5-919B-56BF84B876BA}" srcOrd="3" destOrd="0" presId="urn:microsoft.com/office/officeart/2018/5/layout/IconCircleLabelList"/>
    <dgm:cxn modelId="{1CF70A11-EF62-4F18-BBC4-D91ED6C347AF}" type="presParOf" srcId="{C4DECC83-A153-4493-9D35-798219E79A07}" destId="{B5CE7D0A-BAA5-4B19-9C67-B5584FF92884}" srcOrd="1" destOrd="0" presId="urn:microsoft.com/office/officeart/2018/5/layout/IconCircleLabelList"/>
    <dgm:cxn modelId="{B9350A15-E30F-4E5C-8CB2-C758976B4E70}" type="presParOf" srcId="{C4DECC83-A153-4493-9D35-798219E79A07}" destId="{568539FB-4283-4DCC-91C7-C946D2F120C5}" srcOrd="2" destOrd="0" presId="urn:microsoft.com/office/officeart/2018/5/layout/IconCircleLabelList"/>
    <dgm:cxn modelId="{6F52D3B7-155F-4283-9156-C432BC7538C3}" type="presParOf" srcId="{568539FB-4283-4DCC-91C7-C946D2F120C5}" destId="{7FE63961-3493-452D-9CBA-4AEABE15BE80}" srcOrd="0" destOrd="0" presId="urn:microsoft.com/office/officeart/2018/5/layout/IconCircleLabelList"/>
    <dgm:cxn modelId="{E842C675-025C-4186-BB03-1F02299BC8CC}" type="presParOf" srcId="{568539FB-4283-4DCC-91C7-C946D2F120C5}" destId="{2B09F612-A2FF-4E20-B190-432B9F99E42D}" srcOrd="1" destOrd="0" presId="urn:microsoft.com/office/officeart/2018/5/layout/IconCircleLabelList"/>
    <dgm:cxn modelId="{868CE6EA-3D6A-4B4E-B912-916183D001F5}" type="presParOf" srcId="{568539FB-4283-4DCC-91C7-C946D2F120C5}" destId="{258CA8C0-E9EF-42D8-8E4A-5D6D3EE8A32E}" srcOrd="2" destOrd="0" presId="urn:microsoft.com/office/officeart/2018/5/layout/IconCircleLabelList"/>
    <dgm:cxn modelId="{B0238DAC-F3EB-4197-8FC4-F25EE6D74DAF}" type="presParOf" srcId="{568539FB-4283-4DCC-91C7-C946D2F120C5}" destId="{A7237455-97DA-4703-BE32-A913C6D4062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A077A-095A-48ED-93BD-E424547F1FF1}">
      <dsp:nvSpPr>
        <dsp:cNvPr id="0" name=""/>
        <dsp:cNvSpPr/>
      </dsp:nvSpPr>
      <dsp:spPr>
        <a:xfrm>
          <a:off x="2636617" y="912586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5AD30-4659-45D5-9888-DA0524A82918}">
      <dsp:nvSpPr>
        <dsp:cNvPr id="0" name=""/>
        <dsp:cNvSpPr/>
      </dsp:nvSpPr>
      <dsp:spPr>
        <a:xfrm>
          <a:off x="3104617" y="138058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877C3-9D56-41A5-919B-56BF84B876BA}">
      <dsp:nvSpPr>
        <dsp:cNvPr id="0" name=""/>
        <dsp:cNvSpPr/>
      </dsp:nvSpPr>
      <dsp:spPr>
        <a:xfrm>
          <a:off x="1934617" y="379258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Long ago, when our children came in home for the evening we knew they were safe</a:t>
          </a:r>
        </a:p>
      </dsp:txBody>
      <dsp:txXfrm>
        <a:off x="1934617" y="3792587"/>
        <a:ext cx="3600000" cy="720000"/>
      </dsp:txXfrm>
    </dsp:sp>
    <dsp:sp modelId="{7FE63961-3493-452D-9CBA-4AEABE15BE80}">
      <dsp:nvSpPr>
        <dsp:cNvPr id="0" name=""/>
        <dsp:cNvSpPr/>
      </dsp:nvSpPr>
      <dsp:spPr>
        <a:xfrm>
          <a:off x="6866617" y="912586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9F612-A2FF-4E20-B190-432B9F99E42D}">
      <dsp:nvSpPr>
        <dsp:cNvPr id="0" name=""/>
        <dsp:cNvSpPr/>
      </dsp:nvSpPr>
      <dsp:spPr>
        <a:xfrm>
          <a:off x="7334617" y="1380587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37455-97DA-4703-BE32-A913C6D4062F}">
      <dsp:nvSpPr>
        <dsp:cNvPr id="0" name=""/>
        <dsp:cNvSpPr/>
      </dsp:nvSpPr>
      <dsp:spPr>
        <a:xfrm>
          <a:off x="6164617" y="379258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Now – with mobile phones that is no longer the case unfortunately!</a:t>
          </a:r>
        </a:p>
      </dsp:txBody>
      <dsp:txXfrm>
        <a:off x="6164617" y="3792587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FB14C-F7C9-4E68-9C59-279E596C5A98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72E03-CFE9-4E37-8A69-C9BE82DCA8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427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2E03-CFE9-4E37-8A69-C9BE82DCA8FE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733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2E03-CFE9-4E37-8A69-C9BE82DCA8FE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24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2E03-CFE9-4E37-8A69-C9BE82DCA8FE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630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D2D6-739C-404D-AABB-D0E577671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DBF11-9ABB-4D85-8209-FF76A9A8A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362A2-61F9-4105-B336-46C0A6A6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74A-FC97-4EF5-A665-19C7528F872B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2575F-372B-413A-AF8D-3922A49F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B24E6-9CD0-44CA-A6C1-AA2EB82B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6FD3-832E-4EBE-A7B8-C17004A893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743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C995-A037-46DE-AB9E-D6900C1E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05400-9ABE-407D-B78D-626852832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FC9A3-4E53-41D4-8D46-80AEAECE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74A-FC97-4EF5-A665-19C7528F872B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C9B7-1EB6-44B1-B59E-78D6A3C7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5B13D-BE79-4711-AC7F-AA537AC2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6FD3-832E-4EBE-A7B8-C17004A893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789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02E2F3-8C4A-4854-AE2A-31CAA90A8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19E5C-4675-4585-A357-4D8091B30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A3B13-94E0-4213-A610-15A9417F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74A-FC97-4EF5-A665-19C7528F872B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75CB9-B9A4-4128-8DF2-2D11D335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F1888-63B1-46EA-929A-2F26BF7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6FD3-832E-4EBE-A7B8-C17004A893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483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0212-8206-4E84-9B3F-9928B06F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166C-747E-47A3-9887-410FE4760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531AB-3238-4D92-A87A-AF7E821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74A-FC97-4EF5-A665-19C7528F872B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44979-493E-413A-95FA-2E728B54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690D1-2B4C-41F0-A454-2F033361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6FD3-832E-4EBE-A7B8-C17004A893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665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008F-8B45-472A-9878-921E888E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A43C7-D222-4288-A34F-EB5BC5988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53E68-3B27-4C08-A62C-7EBAE805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74A-FC97-4EF5-A665-19C7528F872B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01E16-D60A-4808-A074-20DEA6DD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95F7E-83DB-42FC-AE66-91F49B21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6FD3-832E-4EBE-A7B8-C17004A893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892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5D18-B91A-4F52-A7E0-A37A866E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5D29-B46B-49E3-AB2E-6312A905F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AEA47-89DA-4816-82C2-FD11869F5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AA8A1-77C4-4E4B-9FC9-D24A8C4F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74A-FC97-4EF5-A665-19C7528F872B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EC3EA-1535-4DEA-B76E-E4C3580D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71DC0-7191-4552-9798-A9C1C2E7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6FD3-832E-4EBE-A7B8-C17004A893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785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F17A-3F15-4B95-8EA0-BC2CF131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B7BF9-363F-4685-A01A-1D5A7C039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45E14-D17B-4D78-8F6B-E0FDF37D9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A1E5B-E515-4BFE-8590-BCF5E5E14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9ADC7-86DF-49CC-8DD8-DAD772F74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739DC-8510-4272-9CE9-DB26182E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74A-FC97-4EF5-A665-19C7528F872B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C55C0-A3AF-4356-B27F-9B71881D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69399-2587-4010-B609-91976853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6FD3-832E-4EBE-A7B8-C17004A893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465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FC31-BC23-4941-8A27-D97A7C7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091A59-D9B7-48EF-8117-8E59738A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74A-FC97-4EF5-A665-19C7528F872B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65086-B07F-4015-A927-9565858A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8DC0E-92CC-44B5-B30A-BD677CA9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6FD3-832E-4EBE-A7B8-C17004A893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659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79F34A-9882-4390-AA18-05686C66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74A-FC97-4EF5-A665-19C7528F872B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9D0AD-F429-46E0-90A1-F6346141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5B756-F0D0-4B79-8CC1-4FD5C942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6FD3-832E-4EBE-A7B8-C17004A893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494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9F9C-B1F0-411F-AD41-21C8FF54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5E87E-EAF5-4527-B3E1-14932577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0C1AA-2345-4E06-A8B8-9158FECB5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E0E30-E51C-4A86-9E11-6A665F5F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74A-FC97-4EF5-A665-19C7528F872B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AFAE1-17B9-4999-9833-6ED43627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B87D5-CAC2-4D22-AAA9-E238AE59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6FD3-832E-4EBE-A7B8-C17004A893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950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E00F-5A1E-45A0-82A2-66FFD361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B2DC78-A596-4272-B78F-19DBFE885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1EE5F-7303-4C5D-8B90-00ADEBE78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0E615-4E48-432B-890D-63BB14AB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74A-FC97-4EF5-A665-19C7528F872B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6669D-4864-4DDB-B170-6A465533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F534A-74FA-48CA-9E5B-DEDF622B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6FD3-832E-4EBE-A7B8-C17004A893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963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9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9782C-F23A-4768-9A12-4CFC0756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4A8B9-6B52-4DB7-9932-856DFDB79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949FC-7E96-4CFF-8DA6-DFEBFD5B5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574A-FC97-4EF5-A665-19C7528F872B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B0410-B723-4D81-B306-D4567DB61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430D8-61C4-4012-B8BC-E5911F748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6FD3-832E-4EBE-A7B8-C17004A8932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183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flickr.com/photos/ddebold/11635350656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6265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pcc.ie/parenting-hub/" TargetMode="External"/><Relationship Id="rId2" Type="http://schemas.openxmlformats.org/officeDocument/2006/relationships/hyperlink" Target="https://www.webwise.ie/category/videos/videos-for-par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ynedenner.com/blog/category/parental-control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OConnor@stflannanscollege.ie" TargetMode="External"/><Relationship Id="rId2" Type="http://schemas.openxmlformats.org/officeDocument/2006/relationships/hyperlink" Target="mailto:Grainne.lynch@stflannanscollege.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Grainne.Lynch@stflannanscollege.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OConnor@stflannanscollege.ie" TargetMode="External"/><Relationship Id="rId2" Type="http://schemas.openxmlformats.org/officeDocument/2006/relationships/hyperlink" Target="mailto:Grainne.lynch@stflannanscollege.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Grainne.Lynch@stflannanscollege.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renda.McMenamin@stflannanscollege.ie" TargetMode="External"/><Relationship Id="rId2" Type="http://schemas.openxmlformats.org/officeDocument/2006/relationships/hyperlink" Target="mailto:Annemarie.McGann@stflannanscollege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vsware.ie/en/a-parent-sending-an-absence-reques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C1DD-0798-46C4-9A92-19F4D888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25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Welcome to </a:t>
            </a:r>
            <a:br>
              <a:rPr lang="en-GB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St. Flannan’s College</a:t>
            </a:r>
            <a:endParaRPr lang="en-IE" sz="5400" b="1">
              <a:solidFill>
                <a:schemeClr val="accent1">
                  <a:lumMod val="50000"/>
                </a:schemeClr>
              </a:solidFill>
              <a:latin typeface="+mn-lt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693A9-F0DC-498C-B16E-8907D886F756}"/>
              </a:ext>
            </a:extLst>
          </p:cNvPr>
          <p:cNvPicPr/>
          <p:nvPr/>
        </p:nvPicPr>
        <p:blipFill rotWithShape="1">
          <a:blip r:embed="rId2" cstate="print"/>
          <a:srcRect l="4053" r="5308" b="1"/>
          <a:stretch/>
        </p:blipFill>
        <p:spPr>
          <a:xfrm>
            <a:off x="9498859" y="365125"/>
            <a:ext cx="2286741" cy="17829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DBBCD7-1CCD-4D2D-A7F2-26B2278EF04D}"/>
              </a:ext>
            </a:extLst>
          </p:cNvPr>
          <p:cNvSpPr txBox="1"/>
          <p:nvPr/>
        </p:nvSpPr>
        <p:spPr>
          <a:xfrm>
            <a:off x="839166" y="2916552"/>
            <a:ext cx="11188859" cy="7709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n-IE" sz="3600" b="1" i="0" u="none" strike="noStrike" kern="1200" cap="none" spc="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1</a:t>
            </a:r>
            <a:r>
              <a:rPr kumimoji="0" lang="en-IE" sz="3600" b="1" i="0" u="none" strike="noStrike" kern="1200" cap="none" spc="15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st</a:t>
            </a:r>
            <a:r>
              <a:rPr kumimoji="0" lang="en-IE" sz="3600" b="1" i="0" u="none" strike="noStrike" kern="1200" cap="none" spc="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Year Information evening </a:t>
            </a:r>
            <a:r>
              <a:rPr lang="en-IE" sz="3600" b="1" spc="150" dirty="0">
                <a:solidFill>
                  <a:srgbClr val="0070C0"/>
                </a:solidFill>
                <a:latin typeface="Meiryo"/>
              </a:rPr>
              <a:t>2023-2024</a:t>
            </a:r>
            <a:endParaRPr kumimoji="0" lang="en-IE" sz="3600" b="1" i="0" u="none" strike="noStrike" kern="1200" cap="none" spc="15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6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12"/>
    </mc:Choice>
    <mc:Fallback xmlns="">
      <p:transition spd="slow" advTm="194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8ED6-706C-42AA-A917-AFF8E64A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u="sng" dirty="0">
                <a:latin typeface="+mn-lt"/>
              </a:rPr>
              <a:t>School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1B2E-83DA-4DD2-B1F2-14E7C1BFA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Communicate with teachers via the student journal if there are on-going problems with homework.</a:t>
            </a:r>
            <a:endParaRPr lang="en-US" dirty="0"/>
          </a:p>
          <a:p>
            <a:endParaRPr lang="en-GB" dirty="0"/>
          </a:p>
          <a:p>
            <a:r>
              <a:rPr lang="en-GB" dirty="0"/>
              <a:t>Students are encouraged to enter all homework into journal. NOT JUST WRITTEN WORK</a:t>
            </a:r>
          </a:p>
          <a:p>
            <a:endParaRPr lang="en-GB" dirty="0"/>
          </a:p>
          <a:p>
            <a:r>
              <a:rPr lang="en-GB" dirty="0"/>
              <a:t>Please sign every week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D3896-A6E2-41E2-9E9A-472AD8083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372" y="3835021"/>
            <a:ext cx="1940467" cy="2929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CF7F10-E266-4DDE-AE1C-0E29CF369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39" y="1"/>
            <a:ext cx="2330721" cy="19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6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96CC7-87A1-453D-ABB3-763F81F3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IE" b="1" i="1" u="sng" dirty="0">
                <a:latin typeface="+mn-lt"/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43FA-546D-4FA9-A7E0-01E959E59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" y="1825625"/>
            <a:ext cx="6465674" cy="4388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Duration of study/homework time can vary for each student. If you have concerns over homework time/difficulty of h/w, please contact the Year head.</a:t>
            </a:r>
            <a:endParaRPr lang="en-GB" sz="2200" b="1" dirty="0">
              <a:ea typeface="Calibri"/>
              <a:cs typeface="Calibri"/>
            </a:endParaRPr>
          </a:p>
          <a:p>
            <a:pPr marL="285750" indent="-285750"/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Prepare a study/homework plan</a:t>
            </a:r>
            <a:endParaRPr lang="en-GB" sz="2200" b="1" dirty="0">
              <a:ea typeface="Calibri" panose="020F0502020204030204"/>
              <a:cs typeface="Calibri" panose="020F0502020204030204"/>
            </a:endParaRPr>
          </a:p>
          <a:p>
            <a:pPr marL="285750" indent="-285750"/>
            <a:endParaRPr lang="en-GB" sz="2200" b="1">
              <a:ea typeface="Calibri" panose="020F0502020204030204"/>
              <a:cs typeface="Calibri" panose="020F0502020204030204"/>
            </a:endParaRPr>
          </a:p>
          <a:p>
            <a:r>
              <a:rPr lang="en-GB" sz="2200" b="1">
                <a:cs typeface="Calibri"/>
              </a:rPr>
              <a:t>Study skills to take place soon</a:t>
            </a:r>
            <a:endParaRPr lang="en-GB" sz="2200" b="1">
              <a:ea typeface="Calibri" panose="020F0502020204030204"/>
              <a:cs typeface="Calibri"/>
            </a:endParaRPr>
          </a:p>
          <a:p>
            <a:pPr marL="457200" indent="-457200"/>
            <a:endParaRPr lang="en-GB" sz="2200" b="1">
              <a:ea typeface="Calibri" panose="020F0502020204030204"/>
              <a:cs typeface="Calibri"/>
            </a:endParaRPr>
          </a:p>
          <a:p>
            <a:r>
              <a:rPr lang="en-GB" sz="2200" b="1">
                <a:cs typeface="Calibri"/>
              </a:rPr>
              <a:t>Please note Christmas Examination Results are based on continuous assessment</a:t>
            </a:r>
            <a:endParaRPr lang="en-GB" sz="2200" b="1">
              <a:ea typeface="Calibri"/>
              <a:cs typeface="Calibri"/>
            </a:endParaRPr>
          </a:p>
          <a:p>
            <a:endParaRPr lang="en-IE" sz="2200">
              <a:cs typeface="Calibri" panose="020F050202020403020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1E28A-24E8-4EF3-91A9-1E2A84AAE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2" r="7362"/>
          <a:stretch/>
        </p:blipFill>
        <p:spPr>
          <a:xfrm>
            <a:off x="8559777" y="3433284"/>
            <a:ext cx="3293556" cy="317071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chool Images | Free HD Backgrounds, PNGs, Vectors &amp; Templates - rawpixel">
            <a:extLst>
              <a:ext uri="{FF2B5EF4-FFF2-40B4-BE49-F238E27FC236}">
                <a16:creationId xmlns:a16="http://schemas.microsoft.com/office/drawing/2014/main" id="{5CCE43B4-B432-5E84-0848-8A44E03E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0" r="14895" b="4"/>
          <a:stretch/>
        </p:blipFill>
        <p:spPr>
          <a:xfrm>
            <a:off x="7004792" y="583260"/>
            <a:ext cx="3227683" cy="2753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860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E5B3-0F9B-433E-AD06-2F89CCE4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u="sng" dirty="0"/>
              <a:t>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660DB-5884-4A59-8E89-7F8FA8B26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000" b="1" dirty="0"/>
              <a:t>• Copy of timetable at home </a:t>
            </a:r>
            <a:endParaRPr lang="en-GB" sz="4000" b="1">
              <a:ea typeface="Calibri"/>
              <a:cs typeface="Calibri"/>
            </a:endParaRPr>
          </a:p>
          <a:p>
            <a:r>
              <a:rPr lang="en-GB" sz="4000" b="1" dirty="0"/>
              <a:t>Good locker practice</a:t>
            </a:r>
            <a:endParaRPr lang="en-GB" sz="4000" b="1">
              <a:ea typeface="Calibri"/>
              <a:cs typeface="Calibri"/>
            </a:endParaRPr>
          </a:p>
          <a:p>
            <a:r>
              <a:rPr lang="en-GB" sz="4000" b="1" dirty="0"/>
              <a:t>Labelling of books and clothing</a:t>
            </a:r>
            <a:endParaRPr lang="en-GB" sz="4000" b="1">
              <a:ea typeface="Calibri"/>
              <a:cs typeface="Calibri"/>
            </a:endParaRPr>
          </a:p>
          <a:p>
            <a:r>
              <a:rPr lang="en-GB" sz="4000" b="1" dirty="0"/>
              <a:t>Lost Property: Box outside the main office and PE area</a:t>
            </a:r>
            <a:endParaRPr lang="en-GB" sz="4000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3CDA3-81C7-46BF-B236-81647C8DC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882" y="4482259"/>
            <a:ext cx="2707899" cy="222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8CDD47-E308-4D99-BD02-9B6FBCE89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141" y="50855"/>
            <a:ext cx="2706859" cy="2225233"/>
          </a:xfrm>
          <a:prstGeom prst="rect">
            <a:avLst/>
          </a:prstGeom>
        </p:spPr>
      </p:pic>
      <p:pic>
        <p:nvPicPr>
          <p:cNvPr id="6" name="Picture 5" descr="A group of blue lockers&#10;&#10;Description automatically generated">
            <a:extLst>
              <a:ext uri="{FF2B5EF4-FFF2-40B4-BE49-F238E27FC236}">
                <a16:creationId xmlns:a16="http://schemas.microsoft.com/office/drawing/2014/main" id="{2FB76E31-5AD9-66E3-C5CC-2415B5626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09257" y="4699743"/>
            <a:ext cx="2709335" cy="18047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353211-A0E3-1A46-127D-DDA4AA9DE3FA}"/>
              </a:ext>
            </a:extLst>
          </p:cNvPr>
          <p:cNvSpPr txBox="1"/>
          <p:nvPr/>
        </p:nvSpPr>
        <p:spPr>
          <a:xfrm>
            <a:off x="8842962" y="6571074"/>
            <a:ext cx="3057408" cy="12935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dirty="0">
                <a:hlinkClick r:id="rId5"/>
              </a:rPr>
              <a:t>This Photo</a:t>
            </a:r>
            <a:r>
              <a:rPr lang="en-US" dirty="0"/>
              <a:t> by Unknown author is licensed under </a:t>
            </a:r>
            <a:r>
              <a:rPr lang="en-US" dirty="0">
                <a:hlinkClick r:id="rId6"/>
              </a:rPr>
              <a:t>CC BY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42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15413-F551-45A5-A932-C5172899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n-IE" b="1" i="1" u="sng" dirty="0">
                <a:latin typeface="+mn-lt"/>
              </a:rPr>
              <a:t>Mobile Phones</a:t>
            </a:r>
          </a:p>
        </p:txBody>
      </p:sp>
      <p:pic>
        <p:nvPicPr>
          <p:cNvPr id="5" name="Picture 4" descr="Free photo: Iphone, Phone, Smartphone, Mobile - Free Image on Pixabay ...">
            <a:extLst>
              <a:ext uri="{FF2B5EF4-FFF2-40B4-BE49-F238E27FC236}">
                <a16:creationId xmlns:a16="http://schemas.microsoft.com/office/drawing/2014/main" id="{CF9F08FC-BC12-9563-6F1C-8D62D960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3" y="598677"/>
            <a:ext cx="3644392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D404F-DF10-49AE-A508-884E8CC8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" y="3526029"/>
            <a:ext cx="3323151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FA99-9DF3-45C8-92AF-3FAC57ED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443" y="1965498"/>
            <a:ext cx="6262717" cy="47182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b="1" dirty="0"/>
              <a:t>Mobile Phone usage policy in St. Flannan’s College:</a:t>
            </a:r>
            <a:endParaRPr lang="en-GB" sz="2400" b="1">
              <a:ea typeface="Calibri"/>
              <a:cs typeface="Calibri"/>
            </a:endParaRPr>
          </a:p>
          <a:p>
            <a:r>
              <a:rPr lang="en-GB" sz="2400" b="1" dirty="0"/>
              <a:t>Phones may be used before school, during small break and lunch. </a:t>
            </a:r>
            <a:endParaRPr lang="en-GB" sz="2400" b="1">
              <a:ea typeface="Calibri"/>
              <a:cs typeface="Calibri"/>
            </a:endParaRPr>
          </a:p>
          <a:p>
            <a:r>
              <a:rPr lang="en-GB" sz="2400" b="1" dirty="0"/>
              <a:t>Teachers may encourage the appropriate use of mobile phones in pursuit of learning, in classrooms and other learning settings within the school</a:t>
            </a:r>
            <a:endParaRPr lang="en-GB" sz="2400" b="1">
              <a:ea typeface="Calibri"/>
              <a:cs typeface="Calibri"/>
            </a:endParaRPr>
          </a:p>
          <a:p>
            <a:r>
              <a:rPr lang="en-GB" sz="2400" b="1" dirty="0"/>
              <a:t>If a phone is misused by a student, the phone will be taken from the student and returned at the end of the day. A PNF is issued on the first offence and a detention thereafter</a:t>
            </a:r>
            <a:endParaRPr lang="en-IE" sz="2400" b="1" dirty="0">
              <a:ea typeface="Calibri" panose="020F0502020204030204"/>
              <a:cs typeface="Calibri" panose="020F0502020204030204"/>
            </a:endParaRPr>
          </a:p>
          <a:p>
            <a:endParaRPr lang="en-IE" sz="200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9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0677D-C970-6620-B96B-7E34E9E3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Media </a:t>
            </a:r>
          </a:p>
        </p:txBody>
      </p:sp>
      <p:pic>
        <p:nvPicPr>
          <p:cNvPr id="4" name="Content Placeholder 3" descr="A group of bicycles lying on the grass&#10;&#10;Description automatically generated">
            <a:extLst>
              <a:ext uri="{FF2B5EF4-FFF2-40B4-BE49-F238E27FC236}">
                <a16:creationId xmlns:a16="http://schemas.microsoft.com/office/drawing/2014/main" id="{D14B8073-BAE0-9334-27B8-CB04E2064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5630" y="230030"/>
            <a:ext cx="6614912" cy="62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e chart with a blue and orange circle&#10;&#10;Description automatically generated">
            <a:extLst>
              <a:ext uri="{FF2B5EF4-FFF2-40B4-BE49-F238E27FC236}">
                <a16:creationId xmlns:a16="http://schemas.microsoft.com/office/drawing/2014/main" id="{6063D18B-1789-D87A-8549-09ABFBFC0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627" y="643466"/>
            <a:ext cx="761074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3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ell phone with text on it&#10;&#10;Description automatically generated">
            <a:extLst>
              <a:ext uri="{FF2B5EF4-FFF2-40B4-BE49-F238E27FC236}">
                <a16:creationId xmlns:a16="http://schemas.microsoft.com/office/drawing/2014/main" id="{E50F1A17-AF93-E9ED-9190-BF84C07E8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2" r="9541"/>
          <a:stretch/>
        </p:blipFill>
        <p:spPr>
          <a:xfrm>
            <a:off x="1197634" y="682261"/>
            <a:ext cx="10515600" cy="499557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1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FEA6F-B8F6-953E-86BA-7CC63829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502021"/>
            <a:ext cx="7882857" cy="802516"/>
          </a:xfrm>
        </p:spPr>
        <p:txBody>
          <a:bodyPr anchor="b">
            <a:noAutofit/>
          </a:bodyPr>
          <a:lstStyle/>
          <a:p>
            <a:r>
              <a:rPr lang="en-GB" sz="4800" b="1" dirty="0">
                <a:ea typeface="Calibri Light"/>
                <a:cs typeface="Calibri Light"/>
              </a:rPr>
              <a:t>Information from 1st Years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A7DC5-C25B-4E77-BEDD-751ACECE0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69" y="1502356"/>
            <a:ext cx="8071006" cy="463574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b="1" dirty="0">
                <a:ea typeface="Calibri"/>
                <a:cs typeface="Calibri"/>
              </a:rPr>
              <a:t>43% of 1st Years have been added to unwanted groups on Snapchat</a:t>
            </a:r>
          </a:p>
          <a:p>
            <a:endParaRPr lang="en-GB" sz="2400" b="1" dirty="0">
              <a:ea typeface="Calibri"/>
              <a:cs typeface="Calibri"/>
            </a:endParaRPr>
          </a:p>
          <a:p>
            <a:r>
              <a:rPr lang="en-GB" sz="2400" b="1" dirty="0">
                <a:ea typeface="Calibri"/>
                <a:cs typeface="Calibri"/>
              </a:rPr>
              <a:t>35% of 1st Years have more than 200 friends on Snapchat</a:t>
            </a:r>
          </a:p>
          <a:p>
            <a:endParaRPr lang="en-GB" sz="2400" b="1" dirty="0">
              <a:ea typeface="Calibri"/>
              <a:cs typeface="Calibri"/>
            </a:endParaRPr>
          </a:p>
          <a:p>
            <a:r>
              <a:rPr lang="en-GB" sz="2400" b="1" dirty="0">
                <a:ea typeface="Calibri"/>
                <a:cs typeface="Calibri"/>
              </a:rPr>
              <a:t>51% of 1st Years have their phone beside them at night </a:t>
            </a:r>
          </a:p>
          <a:p>
            <a:pPr marL="0" indent="0">
              <a:buNone/>
            </a:pPr>
            <a:endParaRPr lang="en-GB" sz="2400" b="1" dirty="0">
              <a:ea typeface="Calibri"/>
              <a:cs typeface="Calibri"/>
            </a:endParaRPr>
          </a:p>
          <a:p>
            <a:r>
              <a:rPr lang="en-GB" sz="2400" b="1" dirty="0">
                <a:ea typeface="Calibri"/>
                <a:cs typeface="Calibri"/>
              </a:rPr>
              <a:t>2 in 5 students say they wake up during the night to check messages on social media leading them to feeling constantly tired at school </a:t>
            </a:r>
          </a:p>
        </p:txBody>
      </p:sp>
      <p:pic>
        <p:nvPicPr>
          <p:cNvPr id="4" name="Picture 3" descr="A yellow and black logo&#10;&#10;Description automatically generated">
            <a:extLst>
              <a:ext uri="{FF2B5EF4-FFF2-40B4-BE49-F238E27FC236}">
                <a16:creationId xmlns:a16="http://schemas.microsoft.com/office/drawing/2014/main" id="{7680D077-F1C4-1F2C-6CA1-E0233E2C1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"/>
          <a:stretch/>
        </p:blipFill>
        <p:spPr>
          <a:xfrm>
            <a:off x="8740845" y="2668977"/>
            <a:ext cx="2750115" cy="2750115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2BE55-3CE4-0CF2-60FC-9201733C1477}"/>
              </a:ext>
            </a:extLst>
          </p:cNvPr>
          <p:cNvSpPr txBox="1"/>
          <p:nvPr/>
        </p:nvSpPr>
        <p:spPr>
          <a:xfrm>
            <a:off x="9857707" y="6657945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446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8F983B-CA25-C177-5C2A-4BAE8182D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097978"/>
              </p:ext>
            </p:extLst>
          </p:nvPr>
        </p:nvGraphicFramePr>
        <p:xfrm>
          <a:off x="239538" y="1312950"/>
          <a:ext cx="11699235" cy="542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8805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ACEE-84BA-4B0F-BD9D-1E385BFD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Information for Parents</a:t>
            </a:r>
            <a:endParaRPr lang="en-IE" b="1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DD75-3474-45EA-838F-336EB6673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E" dirty="0">
                <a:hlinkClick r:id="rId2"/>
              </a:rPr>
              <a:t>https://www.webwise.ie/category/videos/videos-for-parents/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pPr algn="l" fontAlgn="base"/>
            <a:r>
              <a:rPr lang="en-GB" b="0" i="0" u="none" strike="noStrike" dirty="0">
                <a:solidFill>
                  <a:srgbClr val="201F1E"/>
                </a:solidFill>
                <a:effectLst/>
                <a:latin typeface="wf_segoe-ui_light"/>
                <a:hlinkClick r:id="rId3"/>
              </a:rPr>
              <a:t>Parenting Hub - ISPCC</a:t>
            </a:r>
            <a:endParaRPr lang="en-GB" b="0" i="0" dirty="0">
              <a:solidFill>
                <a:srgbClr val="201F1E"/>
              </a:solidFill>
              <a:effectLst/>
              <a:latin typeface="wf_segoe-ui_light"/>
            </a:endParaRPr>
          </a:p>
          <a:p>
            <a:pPr algn="l"/>
            <a:endParaRPr lang="en-GB" b="0" i="0" dirty="0">
              <a:solidFill>
                <a:srgbClr val="201F1E"/>
              </a:solidFill>
              <a:effectLst/>
              <a:latin typeface="wf_segoe-ui_light"/>
            </a:endParaRPr>
          </a:p>
          <a:p>
            <a:r>
              <a:rPr lang="en-GB" dirty="0">
                <a:solidFill>
                  <a:srgbClr val="201F1E"/>
                </a:solidFill>
                <a:latin typeface="wf_segoe-ui_light"/>
              </a:rPr>
              <a:t>Parental Controls - </a:t>
            </a:r>
            <a:r>
              <a:rPr lang="en-GB" dirty="0">
                <a:solidFill>
                  <a:srgbClr val="201F1E"/>
                </a:solidFill>
                <a:ea typeface="+mn-lt"/>
                <a:cs typeface="+mn-lt"/>
                <a:hlinkClick r:id="rId4"/>
              </a:rPr>
              <a:t>Parental Controls - Wayne Denner</a:t>
            </a:r>
            <a:endParaRPr lang="en-GB" dirty="0">
              <a:solidFill>
                <a:srgbClr val="201F1E"/>
              </a:solidFill>
              <a:latin typeface="wf_segoe-ui_light"/>
            </a:endParaRPr>
          </a:p>
          <a:p>
            <a:pPr marL="0" indent="0" algn="l" fontAlgn="base">
              <a:buNone/>
            </a:pPr>
            <a:endParaRPr lang="en-GB" b="0" i="0" dirty="0">
              <a:solidFill>
                <a:srgbClr val="666666"/>
              </a:solidFill>
              <a:effectLst/>
              <a:latin typeface="wf_segoe-ui_normal"/>
            </a:endParaRPr>
          </a:p>
          <a:p>
            <a:pPr marL="0" indent="0" fontAlgn="base">
              <a:buNone/>
            </a:pPr>
            <a:endParaRPr lang="en-GB" dirty="0">
              <a:solidFill>
                <a:srgbClr val="A6A6A6"/>
              </a:solidFill>
              <a:latin typeface="wf_segoe-ui_normal"/>
              <a:cs typeface="Calibri" panose="020F0502020204030204"/>
            </a:endParaRPr>
          </a:p>
          <a:p>
            <a:pPr marL="0" indent="0">
              <a:buNone/>
            </a:pPr>
            <a:endParaRPr lang="en-IE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422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DD078-AB82-491E-88DE-F53CB74C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490451"/>
            <a:ext cx="8441871" cy="1325563"/>
          </a:xfrm>
        </p:spPr>
        <p:txBody>
          <a:bodyPr>
            <a:normAutofit/>
          </a:bodyPr>
          <a:lstStyle/>
          <a:p>
            <a:r>
              <a:rPr lang="en-IE" b="1" i="1" u="sng" dirty="0">
                <a:latin typeface="+mn-lt"/>
              </a:rPr>
              <a:t>Deputy Principal Ms. Grainne Lynch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7909-3FC8-4795-953C-00ADE2DB0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E" sz="2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Transition from Primary to Secondary</a:t>
            </a:r>
            <a:r>
              <a:rPr lang="en-IE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buAutoNum type="arabicPeriod"/>
            </a:pPr>
            <a:endParaRPr lang="en-IE" sz="28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IE" dirty="0">
                <a:latin typeface="Times New Roman"/>
                <a:ea typeface="Calibri" panose="020F0502020204030204" pitchFamily="34" charset="0"/>
                <a:cs typeface="Times New Roman"/>
              </a:rPr>
              <a:t>2.Practical</a:t>
            </a:r>
            <a:r>
              <a:rPr lang="en-IE" sz="2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issues – School </a:t>
            </a:r>
            <a:r>
              <a:rPr lang="en-IE" dirty="0">
                <a:latin typeface="Times New Roman"/>
                <a:ea typeface="Calibri" panose="020F0502020204030204" pitchFamily="34" charset="0"/>
                <a:cs typeface="Times New Roman"/>
              </a:rPr>
              <a:t>Uniform</a:t>
            </a:r>
            <a:r>
              <a:rPr lang="en-IE" sz="2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/School </a:t>
            </a:r>
            <a:r>
              <a:rPr lang="en-IE" dirty="0">
                <a:latin typeface="Times New Roman"/>
                <a:ea typeface="Calibri" panose="020F0502020204030204" pitchFamily="34" charset="0"/>
                <a:cs typeface="Times New Roman"/>
              </a:rPr>
              <a:t>Policies/Teams</a:t>
            </a:r>
            <a:endParaRPr lang="en-IE" sz="28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cs typeface="Calibri"/>
            </a:endParaRPr>
          </a:p>
          <a:p>
            <a:pPr>
              <a:lnSpc>
                <a:spcPct val="150000"/>
              </a:lnSpc>
            </a:pPr>
            <a:endParaRPr lang="en-GB" dirty="0">
              <a:cs typeface="Calibri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IE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dirty="0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8953F-1609-4E29-9C54-B7DF95BC1671}"/>
              </a:ext>
            </a:extLst>
          </p:cNvPr>
          <p:cNvPicPr/>
          <p:nvPr/>
        </p:nvPicPr>
        <p:blipFill rotWithShape="1">
          <a:blip r:embed="rId2" cstate="print"/>
          <a:srcRect l="4053" r="5308" b="1"/>
          <a:stretch/>
        </p:blipFill>
        <p:spPr>
          <a:xfrm>
            <a:off x="9636369" y="365125"/>
            <a:ext cx="2004088" cy="15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28"/>
    </mc:Choice>
    <mc:Fallback xmlns="">
      <p:transition spd="slow" advTm="6792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4408-04EE-4A58-A4FE-D059B8E59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54215"/>
          </a:xfrm>
        </p:spPr>
        <p:txBody>
          <a:bodyPr>
            <a:normAutofit fontScale="90000"/>
          </a:bodyPr>
          <a:lstStyle/>
          <a:p>
            <a:pPr algn="l"/>
            <a:r>
              <a:rPr lang="en-IE" dirty="0"/>
              <a:t>	</a:t>
            </a:r>
            <a:br>
              <a:rPr lang="en-IE" dirty="0"/>
            </a:br>
            <a:r>
              <a:rPr lang="en-IE" dirty="0"/>
              <a:t>	</a:t>
            </a:r>
            <a:r>
              <a:rPr lang="en-IE" sz="8000" b="1" dirty="0"/>
              <a:t>S</a:t>
            </a:r>
            <a:r>
              <a:rPr lang="en-IE" sz="8000" dirty="0"/>
              <a:t>pecial </a:t>
            </a:r>
            <a:br>
              <a:rPr lang="en-IE" sz="8000" dirty="0"/>
            </a:br>
            <a:r>
              <a:rPr lang="en-IE" sz="8000" dirty="0"/>
              <a:t>	</a:t>
            </a:r>
            <a:r>
              <a:rPr lang="en-IE" sz="8000" b="1" dirty="0"/>
              <a:t>E</a:t>
            </a:r>
            <a:r>
              <a:rPr lang="en-IE" sz="8000" dirty="0"/>
              <a:t>ducational </a:t>
            </a:r>
            <a:br>
              <a:rPr lang="en-IE" sz="8000" dirty="0"/>
            </a:br>
            <a:r>
              <a:rPr lang="en-IE" sz="8000" dirty="0"/>
              <a:t>	</a:t>
            </a:r>
            <a:r>
              <a:rPr lang="en-IE" sz="8000" b="1" dirty="0"/>
              <a:t>N</a:t>
            </a:r>
            <a:r>
              <a:rPr lang="en-IE" sz="8000" dirty="0"/>
              <a:t>eeds</a:t>
            </a:r>
            <a:br>
              <a:rPr lang="en-IE" dirty="0"/>
            </a:b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89BFB-3625-44C5-AF2E-8F6981567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IE" dirty="0"/>
              <a:t> </a:t>
            </a:r>
          </a:p>
          <a:p>
            <a:pPr algn="l"/>
            <a:r>
              <a:rPr lang="en-IE" sz="4000" dirty="0"/>
              <a:t>	</a:t>
            </a:r>
          </a:p>
          <a:p>
            <a:pPr algn="l"/>
            <a:endParaRPr lang="en-IE" sz="4000" dirty="0"/>
          </a:p>
          <a:p>
            <a:pPr algn="l"/>
            <a:r>
              <a:rPr lang="en-IE" sz="6900" dirty="0"/>
              <a:t>      St. Flannan’s College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B8130-1230-443E-ABCF-8FF71400677A}"/>
              </a:ext>
            </a:extLst>
          </p:cNvPr>
          <p:cNvPicPr/>
          <p:nvPr/>
        </p:nvPicPr>
        <p:blipFill rotWithShape="1">
          <a:blip r:embed="rId3" cstate="print">
            <a:alphaModFix amt="50000"/>
          </a:blip>
          <a:srcRect l="4053" r="5308" b="1"/>
          <a:stretch/>
        </p:blipFill>
        <p:spPr>
          <a:xfrm>
            <a:off x="7725738" y="974271"/>
            <a:ext cx="3040233" cy="24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8"/>
    </mc:Choice>
    <mc:Fallback xmlns="">
      <p:transition spd="slow" advTm="1638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C1DD-0798-46C4-9A92-19F4D8881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latin typeface="+mn-lt"/>
              </a:rPr>
              <a:t>Continuum of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693A9-F0DC-498C-B16E-8907D886F756}"/>
              </a:ext>
            </a:extLst>
          </p:cNvPr>
          <p:cNvPicPr/>
          <p:nvPr/>
        </p:nvPicPr>
        <p:blipFill rotWithShape="1">
          <a:blip r:embed="rId3" cstate="print">
            <a:alphaModFix amt="50000"/>
          </a:blip>
          <a:srcRect l="4053" r="5308" b="1"/>
          <a:stretch/>
        </p:blipFill>
        <p:spPr>
          <a:xfrm>
            <a:off x="9498859" y="365125"/>
            <a:ext cx="2286741" cy="1782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1099" y="5357611"/>
            <a:ext cx="5937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/>
              <a:t>Support for 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1099" y="3799268"/>
            <a:ext cx="3863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/>
              <a:t>Support for Some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1098" y="2537138"/>
            <a:ext cx="629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/>
              <a:t>School Support Plus for a Few</a:t>
            </a:r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55C94B61-E3BB-4FEA-916C-A6249296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4" y="1762178"/>
            <a:ext cx="4197099" cy="4627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4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12"/>
    </mc:Choice>
    <mc:Fallback xmlns="">
      <p:transition spd="slow" advTm="1941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686E-73A0-4CC3-A54D-263763BB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latin typeface="+mn-lt"/>
              </a:rPr>
              <a:t>How do we know what AEN requirements </a:t>
            </a:r>
            <a:br>
              <a:rPr lang="en-IE" b="1" dirty="0">
                <a:latin typeface="+mn-lt"/>
              </a:rPr>
            </a:br>
            <a:r>
              <a:rPr lang="en-IE" b="1" dirty="0">
                <a:latin typeface="+mn-lt"/>
              </a:rPr>
              <a:t>our students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F3439-8F6B-437F-AD74-A50BAC9E2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E" dirty="0"/>
              <a:t>Information from Primary Schools.</a:t>
            </a:r>
          </a:p>
          <a:p>
            <a:pPr>
              <a:lnSpc>
                <a:spcPct val="150000"/>
              </a:lnSpc>
            </a:pPr>
            <a:r>
              <a:rPr lang="en-IE" dirty="0"/>
              <a:t> CAT 4 Aptitude Tests.</a:t>
            </a:r>
          </a:p>
          <a:p>
            <a:pPr>
              <a:lnSpc>
                <a:spcPct val="150000"/>
              </a:lnSpc>
            </a:pPr>
            <a:r>
              <a:rPr lang="en-IE" dirty="0"/>
              <a:t>Assessment Testing in English and Maths: PPAD-E, SFC Maths assessments.</a:t>
            </a:r>
          </a:p>
          <a:p>
            <a:pPr>
              <a:lnSpc>
                <a:spcPct val="150000"/>
              </a:lnSpc>
            </a:pPr>
            <a:r>
              <a:rPr lang="en-IE" dirty="0"/>
              <a:t>Teacher observation and teacher referrals. </a:t>
            </a:r>
          </a:p>
          <a:p>
            <a:pPr>
              <a:lnSpc>
                <a:spcPct val="150000"/>
              </a:lnSpc>
            </a:pPr>
            <a:r>
              <a:rPr lang="en-IE" dirty="0"/>
              <a:t>Parental input.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92B2F-A077-4BB9-9B0A-5C80A14A0410}"/>
              </a:ext>
            </a:extLst>
          </p:cNvPr>
          <p:cNvPicPr/>
          <p:nvPr/>
        </p:nvPicPr>
        <p:blipFill rotWithShape="1">
          <a:blip r:embed="rId3" cstate="print">
            <a:alphaModFix amt="50000"/>
          </a:blip>
          <a:srcRect l="4053" r="5308" b="1"/>
          <a:stretch/>
        </p:blipFill>
        <p:spPr>
          <a:xfrm>
            <a:off x="9239214" y="1027906"/>
            <a:ext cx="2709672" cy="22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31"/>
    </mc:Choice>
    <mc:Fallback xmlns="">
      <p:transition spd="slow" advTm="6263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047651"/>
          </a:xfrm>
        </p:spPr>
        <p:txBody>
          <a:bodyPr>
            <a:normAutofit fontScale="90000"/>
          </a:bodyPr>
          <a:lstStyle/>
          <a:p>
            <a:br>
              <a:rPr lang="en-IE" sz="4000" dirty="0"/>
            </a:br>
            <a:r>
              <a:rPr lang="en-IE" sz="4000" b="1" dirty="0"/>
              <a:t>Guidance Department</a:t>
            </a:r>
            <a:br>
              <a:rPr lang="en-IE" sz="4000" b="1" dirty="0"/>
            </a:br>
            <a:r>
              <a:rPr lang="en-IE" sz="2400" b="1" dirty="0"/>
              <a:t>1</a:t>
            </a:r>
            <a:r>
              <a:rPr lang="en-IE" sz="2400" b="1" baseline="30000" dirty="0"/>
              <a:t>st</a:t>
            </a:r>
            <a:r>
              <a:rPr lang="en-IE" sz="2400" b="1" dirty="0"/>
              <a:t> year Guidance Counsellor is Ms McMenamin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/>
              <a:t>The role of the Guidance Counsellor falls into three areas:</a:t>
            </a:r>
          </a:p>
          <a:p>
            <a:pPr marL="457200" indent="-457200">
              <a:buAutoNum type="arabicParenR"/>
            </a:pPr>
            <a:r>
              <a:rPr lang="en-IE" dirty="0"/>
              <a:t>Educational Guidance </a:t>
            </a:r>
          </a:p>
          <a:p>
            <a:pPr marL="457200" indent="-457200">
              <a:buAutoNum type="arabicParenR"/>
            </a:pPr>
            <a:r>
              <a:rPr lang="en-IE" dirty="0"/>
              <a:t>Vocational Guidance</a:t>
            </a:r>
          </a:p>
          <a:p>
            <a:pPr marL="457200" indent="-457200">
              <a:buAutoNum type="arabicParenR"/>
            </a:pPr>
            <a:r>
              <a:rPr lang="en-IE" dirty="0"/>
              <a:t>Social &amp; Personal Guidance</a:t>
            </a:r>
          </a:p>
          <a:p>
            <a:pPr marL="457200" indent="-457200">
              <a:buAutoNum type="arabicParenR"/>
            </a:pPr>
            <a:endParaRPr lang="en-IE" dirty="0"/>
          </a:p>
          <a:p>
            <a:pPr marL="0" indent="0">
              <a:buNone/>
            </a:pPr>
            <a:r>
              <a:rPr lang="en-IE" dirty="0"/>
              <a:t>Ms McMenamin can offer support for personal or school related issues. Students may self-refer or they may be referred by their year head, class teacher or tutor. They can request an appointment by calling to her office. </a:t>
            </a:r>
          </a:p>
          <a:p>
            <a:pPr marL="0" indent="0">
              <a:buNone/>
            </a:pPr>
            <a:r>
              <a:rPr lang="en-IE" dirty="0"/>
              <a:t>Should any parents/guardians wish to contact the Guidance Counsellor please do so on 0656828019 ext. 111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9500E-EBE2-41FC-AD60-DE5C2D5CC61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81" y="461945"/>
            <a:ext cx="2929890" cy="34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19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4465-9B21-BA8B-3FE6-23A16F6B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 Light"/>
              </a:rPr>
              <a:t>RECOMMENDATIONS</a:t>
            </a:r>
            <a:endParaRPr lang="en-GB" b="1" dirty="0"/>
          </a:p>
        </p:txBody>
      </p:sp>
      <p:pic>
        <p:nvPicPr>
          <p:cNvPr id="4" name="Content Placeholder 3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4C492F01-760C-93F0-EF3B-254D1A6DA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781" y="1430514"/>
            <a:ext cx="9805770" cy="5094523"/>
          </a:xfrm>
        </p:spPr>
      </p:pic>
    </p:spTree>
    <p:extLst>
      <p:ext uri="{BB962C8B-B14F-4D97-AF65-F5344CB8AC3E}">
        <p14:creationId xmlns:p14="http://schemas.microsoft.com/office/powerpoint/2010/main" val="1376333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5CBF-AECE-6975-0D89-D19F48AB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 Light"/>
              </a:rPr>
              <a:t>RECOMMENDATIONS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65452-DA53-CB99-7F61-3EE89B80D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78" y="1825625"/>
            <a:ext cx="11051822" cy="46241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b="1" dirty="0">
                <a:solidFill>
                  <a:srgbClr val="800000"/>
                </a:solidFill>
                <a:latin typeface="Arial"/>
                <a:cs typeface="Arial"/>
              </a:rPr>
              <a:t>Study Skills Webinar Series for Post Primary Students and Parents (PP) </a:t>
            </a:r>
            <a:endParaRPr lang="en-GB" sz="3200">
              <a:ea typeface="Calibri"/>
              <a:cs typeface="Calibri" panose="020F0502020204030204"/>
            </a:endParaRPr>
          </a:p>
          <a:p>
            <a:r>
              <a:rPr lang="en-GB" sz="3200" b="1" dirty="0">
                <a:solidFill>
                  <a:srgbClr val="212529"/>
                </a:solidFill>
                <a:latin typeface="Arial"/>
                <a:cs typeface="Arial"/>
              </a:rPr>
              <a:t>DATE:        Monday, 15th, 22nd &amp; 29th January 2024</a:t>
            </a:r>
            <a:br>
              <a:rPr lang="en-GB" sz="3200" b="1" dirty="0">
                <a:latin typeface="Arial"/>
                <a:cs typeface="Arial"/>
              </a:rPr>
            </a:br>
            <a:r>
              <a:rPr lang="en-GB" sz="3200" b="1" dirty="0">
                <a:solidFill>
                  <a:srgbClr val="212529"/>
                </a:solidFill>
                <a:latin typeface="Arial"/>
                <a:cs typeface="Arial"/>
              </a:rPr>
              <a:t>TIME:         7pm - 7.45pm</a:t>
            </a:r>
            <a:br>
              <a:rPr lang="en-GB" sz="3200" b="1" dirty="0">
                <a:latin typeface="Arial"/>
                <a:cs typeface="Arial"/>
              </a:rPr>
            </a:br>
            <a:r>
              <a:rPr lang="en-GB" sz="3200" b="1" dirty="0">
                <a:solidFill>
                  <a:srgbClr val="212529"/>
                </a:solidFill>
                <a:latin typeface="Arial"/>
                <a:cs typeface="Arial"/>
              </a:rPr>
              <a:t>VENUE:     Online Via Zoom</a:t>
            </a:r>
            <a:endParaRPr lang="en-GB" sz="3200">
              <a:ea typeface="Calibri"/>
              <a:cs typeface="Calibri"/>
            </a:endParaRPr>
          </a:p>
          <a:p>
            <a:r>
              <a:rPr lang="en-GB" sz="3200" b="1" i="1" dirty="0">
                <a:solidFill>
                  <a:srgbClr val="FD6251"/>
                </a:solidFill>
                <a:ea typeface="+mn-lt"/>
                <a:cs typeface="+mn-lt"/>
              </a:rPr>
              <a:t>Webinar 1:</a:t>
            </a:r>
            <a:r>
              <a:rPr lang="en-GB" sz="3200" dirty="0">
                <a:solidFill>
                  <a:srgbClr val="212529"/>
                </a:solidFill>
                <a:ea typeface="+mn-lt"/>
                <a:cs typeface="+mn-lt"/>
              </a:rPr>
              <a:t> Monday, 15 January 7:00 – 7:45pm</a:t>
            </a:r>
            <a:br>
              <a:rPr lang="en-GB" sz="3200" dirty="0">
                <a:ea typeface="+mn-lt"/>
                <a:cs typeface="+mn-lt"/>
              </a:rPr>
            </a:br>
            <a:r>
              <a:rPr lang="en-GB" sz="3200" dirty="0">
                <a:solidFill>
                  <a:srgbClr val="212529"/>
                </a:solidFill>
                <a:ea typeface="+mn-lt"/>
                <a:cs typeface="+mn-lt"/>
              </a:rPr>
              <a:t>Webinar 2: Monday, 22 January 7:00 – 7:45pm</a:t>
            </a:r>
            <a:br>
              <a:rPr lang="en-GB" sz="3200" dirty="0">
                <a:ea typeface="+mn-lt"/>
                <a:cs typeface="+mn-lt"/>
              </a:rPr>
            </a:br>
            <a:r>
              <a:rPr lang="en-GB" sz="3200" dirty="0">
                <a:solidFill>
                  <a:srgbClr val="212529"/>
                </a:solidFill>
                <a:ea typeface="+mn-lt"/>
                <a:cs typeface="+mn-lt"/>
              </a:rPr>
              <a:t>Webinar 3:</a:t>
            </a:r>
            <a:r>
              <a:rPr lang="en-GB" sz="3200" i="1" dirty="0">
                <a:solidFill>
                  <a:srgbClr val="FD6251"/>
                </a:solidFill>
                <a:ea typeface="+mn-lt"/>
                <a:cs typeface="+mn-lt"/>
              </a:rPr>
              <a:t> </a:t>
            </a:r>
            <a:r>
              <a:rPr lang="en-GB" sz="3200" dirty="0">
                <a:solidFill>
                  <a:srgbClr val="212529"/>
                </a:solidFill>
                <a:ea typeface="+mn-lt"/>
                <a:cs typeface="+mn-lt"/>
              </a:rPr>
              <a:t>Monday, 29 January 7:00 – 7:45pm</a:t>
            </a:r>
          </a:p>
          <a:p>
            <a:endParaRPr lang="en-GB" sz="1200" dirty="0">
              <a:ea typeface="+mn-lt"/>
              <a:cs typeface="+mn-lt"/>
            </a:endParaRPr>
          </a:p>
          <a:p>
            <a:br>
              <a:rPr lang="en-GB" sz="1200" dirty="0">
                <a:solidFill>
                  <a:srgbClr val="212529"/>
                </a:solidFill>
                <a:ea typeface="+mn-lt"/>
                <a:cs typeface="+mn-lt"/>
              </a:rPr>
            </a:br>
            <a:endParaRPr lang="en-GB" sz="1200">
              <a:solidFill>
                <a:srgbClr val="212529"/>
              </a:solidFill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923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087E04-C99E-4195-8EBA-1BD4C451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6EACDA-272E-4472-852A-83CAB4091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8E7674-EC8C-49CF-884A-222BCA865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B3B005-189B-4C78-B153-4B558C1B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73501D-A515-4725-8404-1315A591A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 descr="A screenshot of a web page&#10;&#10;Description automatically generated">
            <a:extLst>
              <a:ext uri="{FF2B5EF4-FFF2-40B4-BE49-F238E27FC236}">
                <a16:creationId xmlns:a16="http://schemas.microsoft.com/office/drawing/2014/main" id="{02C1AA46-2AD0-1C66-B0ED-EBE62C2F3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06"/>
          <a:stretch/>
        </p:blipFill>
        <p:spPr>
          <a:xfrm>
            <a:off x="457200" y="457200"/>
            <a:ext cx="11277599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98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close up of a card&#10;&#10;Description automatically generated">
            <a:extLst>
              <a:ext uri="{FF2B5EF4-FFF2-40B4-BE49-F238E27FC236}">
                <a16:creationId xmlns:a16="http://schemas.microsoft.com/office/drawing/2014/main" id="{0096254C-A140-D0B9-DF8B-D4ABB1B7A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69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FD01-0957-4301-87CF-3F297CB8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86" y="629846"/>
            <a:ext cx="7622596" cy="1325563"/>
          </a:xfrm>
        </p:spPr>
        <p:txBody>
          <a:bodyPr/>
          <a:lstStyle/>
          <a:p>
            <a:r>
              <a:rPr lang="en-GB" b="1" i="1" u="sng" dirty="0">
                <a:latin typeface="+mn-lt"/>
              </a:rPr>
              <a:t>FOLLOW US ON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FFC13-BAAA-41A5-91FC-02D94691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4812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St Flannan’s College Official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Facebook</a:t>
            </a:r>
          </a:p>
          <a:p>
            <a:pPr marL="0" indent="0">
              <a:buNone/>
            </a:pPr>
            <a:r>
              <a:rPr lang="en-GB" dirty="0"/>
              <a:t>Twitter</a:t>
            </a:r>
          </a:p>
          <a:p>
            <a:pPr marL="0" indent="0">
              <a:buNone/>
            </a:pPr>
            <a:r>
              <a:rPr lang="en-GB" dirty="0"/>
              <a:t>Instagram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7D020-9293-4166-B0BF-E072024C6F7C}"/>
              </a:ext>
            </a:extLst>
          </p:cNvPr>
          <p:cNvPicPr/>
          <p:nvPr/>
        </p:nvPicPr>
        <p:blipFill rotWithShape="1">
          <a:blip r:embed="rId2" cstate="print"/>
          <a:srcRect l="4053" r="5308" b="1"/>
          <a:stretch/>
        </p:blipFill>
        <p:spPr>
          <a:xfrm>
            <a:off x="9805182" y="466726"/>
            <a:ext cx="2052989" cy="1488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BAC29E-1CE1-4EE7-8282-E011A5B5F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881" y="1649684"/>
            <a:ext cx="1379188" cy="1379188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D467693-DA8D-433E-A3D2-953D9C907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667" y="3240219"/>
            <a:ext cx="1619933" cy="91121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ABA3F51-F95B-46FE-83D6-3FA73796A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182" y="4096229"/>
            <a:ext cx="1862940" cy="13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8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87"/>
    </mc:Choice>
    <mc:Fallback xmlns="">
      <p:transition spd="slow" advTm="2688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75304-CF01-4BD8-962D-2A136399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09" y="609600"/>
            <a:ext cx="7802951" cy="1322887"/>
          </a:xfrm>
        </p:spPr>
        <p:txBody>
          <a:bodyPr>
            <a:normAutofit/>
          </a:bodyPr>
          <a:lstStyle/>
          <a:p>
            <a:r>
              <a:rPr lang="en-IE" b="1" i="1" u="sng" dirty="0">
                <a:latin typeface="+mn-lt"/>
              </a:rPr>
              <a:t>Reminder again who to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84D8B-41BA-48A1-A5CB-BCD076973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32" y="1780177"/>
            <a:ext cx="8267282" cy="48399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b="1" dirty="0"/>
              <a:t>First Year Deputy Principal: Ms. Grainne Lynch</a:t>
            </a:r>
            <a:endParaRPr lang="en-IE" sz="3200" b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IE" sz="3200" b="1" u="sng" dirty="0">
                <a:hlinkClick r:id="rId2"/>
              </a:rPr>
              <a:t>Grainne.lynch@stflannanscollege.ie</a:t>
            </a:r>
            <a:endParaRPr lang="en-IE" sz="3200" b="1" u="sng">
              <a:ea typeface="Calibri"/>
              <a:cs typeface="Calibri"/>
            </a:endParaRPr>
          </a:p>
          <a:p>
            <a:r>
              <a:rPr lang="en-IE" sz="3200" b="1" dirty="0"/>
              <a:t>Year Heads:</a:t>
            </a:r>
            <a:endParaRPr lang="en-IE" sz="3200" b="1">
              <a:ea typeface="Calibri"/>
              <a:cs typeface="Calibri"/>
            </a:endParaRPr>
          </a:p>
          <a:p>
            <a:r>
              <a:rPr lang="en-IE" sz="3200" b="1" dirty="0"/>
              <a:t>1A-1E: Ms. Emer Murphy</a:t>
            </a:r>
            <a:endParaRPr lang="en-IE" sz="3200" b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IE" sz="3200" b="1" dirty="0">
                <a:hlinkClick r:id="rId3"/>
              </a:rPr>
              <a:t>emer.murphy@stflannanscollege.ie</a:t>
            </a:r>
            <a:r>
              <a:rPr lang="en-IE" sz="3200" b="1" dirty="0"/>
              <a:t> Phone Ext: 107</a:t>
            </a:r>
            <a:endParaRPr lang="en-IE" sz="3200" b="1">
              <a:ea typeface="Calibri"/>
              <a:cs typeface="Calibri"/>
            </a:endParaRPr>
          </a:p>
          <a:p>
            <a:r>
              <a:rPr lang="en-IE" sz="3200" b="1" dirty="0"/>
              <a:t>1G-1I: Ms Grainne Lynch (ACTING)</a:t>
            </a:r>
            <a:endParaRPr lang="en-IE" sz="3200" b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IE" sz="3200" b="1" dirty="0">
                <a:hlinkClick r:id="rId4"/>
              </a:rPr>
              <a:t>Grainne.Lynch@stflannanscollege.ie</a:t>
            </a:r>
            <a:r>
              <a:rPr lang="en-IE" sz="3200" b="1" dirty="0"/>
              <a:t> Phone Ext: 108</a:t>
            </a:r>
            <a:r>
              <a:rPr lang="en-IE" b="1" dirty="0"/>
              <a:t> </a:t>
            </a:r>
            <a:endParaRPr lang="en-IE" sz="2000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IE" sz="2000"/>
          </a:p>
          <a:p>
            <a:pPr marL="0" indent="0">
              <a:buNone/>
            </a:pPr>
            <a:endParaRPr lang="en-IE" sz="2000"/>
          </a:p>
          <a:p>
            <a:endParaRPr lang="en-IE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06389-BB3D-4696-AB45-B073AEEDB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5981" y="2248223"/>
            <a:ext cx="2906973" cy="23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6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5304-CF01-4BD8-962D-2A136399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u="sng" dirty="0">
                <a:latin typeface="+mn-lt"/>
              </a:rPr>
              <a:t>Who To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84D8B-41BA-48A1-A5CB-BCD076973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27" y="1451813"/>
            <a:ext cx="11059886" cy="49452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600" dirty="0"/>
              <a:t>First Year Deputy Principal: Ms. Grainne Lynch</a:t>
            </a:r>
            <a:endParaRPr lang="en-IE" sz="36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IE" sz="36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Grainne.lynch@stflannanscollege.ie</a:t>
            </a:r>
            <a:endParaRPr lang="en-IE" sz="3600" u="sng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IE" sz="3600" dirty="0"/>
              <a:t>Year Heads:</a:t>
            </a:r>
            <a:endParaRPr lang="en-IE" sz="3600">
              <a:ea typeface="Calibri"/>
              <a:cs typeface="Calibri"/>
            </a:endParaRPr>
          </a:p>
          <a:p>
            <a:r>
              <a:rPr lang="en-IE" sz="3600" dirty="0"/>
              <a:t>1A-1E: Ms. Emer Murphy</a:t>
            </a:r>
            <a:endParaRPr lang="en-IE" sz="36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IE" sz="3600" dirty="0">
                <a:hlinkClick r:id="rId3"/>
              </a:rPr>
              <a:t>emer.murphy@stflannanscollege.ie</a:t>
            </a:r>
            <a:r>
              <a:rPr lang="en-IE" sz="3600" dirty="0"/>
              <a:t> Phone Ext: 107</a:t>
            </a:r>
            <a:endParaRPr lang="en-IE" sz="3600">
              <a:ea typeface="Calibri"/>
              <a:cs typeface="Calibri"/>
            </a:endParaRPr>
          </a:p>
          <a:p>
            <a:r>
              <a:rPr lang="en-IE" sz="3600" dirty="0"/>
              <a:t>1G-1I: Ms Grainne Lynch (ACTING)</a:t>
            </a:r>
            <a:endParaRPr lang="en-IE" sz="36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IE" sz="3600" dirty="0">
                <a:hlinkClick r:id="rId4"/>
              </a:rPr>
              <a:t>Grainne.Lynch@stflannanscollege.ie</a:t>
            </a:r>
            <a:r>
              <a:rPr lang="en-IE" sz="3600" dirty="0"/>
              <a:t> Phone Ext: 108 </a:t>
            </a:r>
            <a:endParaRPr lang="en-IE" sz="32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06389-BB3D-4696-AB45-B073AEEDB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1284" y="454926"/>
            <a:ext cx="2706859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6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3F36-5079-4A74-904C-12D33C3A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u="sng" dirty="0"/>
              <a:t>Who to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99D3-733F-4BF7-9126-A9BC7309A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E" sz="3600" dirty="0"/>
              <a:t>1st Year AEN Coordinator: </a:t>
            </a:r>
            <a:endParaRPr lang="en-IE" sz="3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IE" sz="3600" dirty="0"/>
              <a:t>Ms Annemarie McGann Phone Ext: 214</a:t>
            </a:r>
            <a:endParaRPr lang="en-IE" sz="3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IE" sz="3600" dirty="0">
                <a:hlinkClick r:id="rId2"/>
              </a:rPr>
              <a:t>Annemarie.McGann@stflannanscollege.ie</a:t>
            </a:r>
            <a:endParaRPr lang="en-IE" sz="36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IE" sz="3600" dirty="0">
              <a:ea typeface="Calibri"/>
              <a:cs typeface="Calibri"/>
            </a:endParaRPr>
          </a:p>
          <a:p>
            <a:r>
              <a:rPr lang="en-IE" sz="3600" dirty="0"/>
              <a:t>Well-being and mental health concerns: Ms Brenda McMenamin Phone Ext: 111</a:t>
            </a:r>
            <a:endParaRPr lang="en-IE" sz="3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IE" sz="3600" dirty="0">
                <a:hlinkClick r:id="rId3"/>
              </a:rPr>
              <a:t>Brenda.McMenamin@stflannanscollege.ie</a:t>
            </a:r>
            <a:endParaRPr lang="en-IE" sz="3200" dirty="0">
              <a:ea typeface="Calibri" panose="020F0502020204030204"/>
              <a:cs typeface="Calibri" panose="020F0502020204030204"/>
            </a:endParaRP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66A43-4A22-46D8-83FA-FAFEDC167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284" y="454926"/>
            <a:ext cx="2706859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5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D76B-CBB9-416A-BBB8-D1A7441B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u="sng" dirty="0">
                <a:latin typeface="+mn-lt"/>
              </a:rPr>
              <a:t>The Role of the Year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3DF9-EF5B-4EEE-8B1A-B5BEE89FF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/>
                <a:cs typeface="Times New Roman"/>
              </a:rPr>
              <a:t>Year Heads mentor all students in their year group, identify students needing care, and support students in difficulty (pastoral care role)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/>
                <a:cs typeface="Times New Roman"/>
              </a:rPr>
              <a:t>Ensures the year group follow the Code of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/>
                <a:cs typeface="Times New Roman"/>
              </a:rPr>
              <a:t>Monitors lateness and absenteeism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/>
                <a:cs typeface="Times New Roman"/>
              </a:rPr>
              <a:t>Oversees academic progress of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/>
                <a:cs typeface="Times New Roman"/>
              </a:rPr>
              <a:t>Facilitates parental contact, meetings etc.</a:t>
            </a:r>
          </a:p>
          <a:p>
            <a:pPr marL="285750" indent="-285750"/>
            <a:r>
              <a:rPr lang="en-GB" dirty="0">
                <a:latin typeface="Times New Roman"/>
                <a:cs typeface="Times New Roman"/>
              </a:rPr>
              <a:t>Liaises with AEN department</a:t>
            </a:r>
          </a:p>
          <a:p>
            <a:endParaRPr lang="en-IE" dirty="0"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6AA81-AD37-4782-B99F-4DE4E5E8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394" y="1"/>
            <a:ext cx="2249606" cy="18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F1BD-C8B0-4583-AF3F-365838F7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u="sng" dirty="0"/>
              <a:t>VSware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C8FF1-CAAC-4147-A6C6-D670FC97E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71" y="1398814"/>
            <a:ext cx="10989129" cy="4778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 dirty="0"/>
              <a:t>Please download the app and turn on push notifications to ensure that you don’t miss any important school announcements/information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dirty="0">
                <a:cs typeface="Calibri"/>
              </a:rPr>
              <a:t> </a:t>
            </a:r>
            <a:r>
              <a:rPr lang="en-GB" dirty="0"/>
              <a:t>A lot of information is maintained here: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• Attendance </a:t>
            </a:r>
          </a:p>
          <a:p>
            <a:pPr marL="0" indent="0">
              <a:buNone/>
            </a:pPr>
            <a:r>
              <a:rPr lang="en-GB" dirty="0"/>
              <a:t>• Students’ timetables</a:t>
            </a:r>
          </a:p>
          <a:p>
            <a:pPr marL="0" indent="0">
              <a:buNone/>
            </a:pPr>
            <a:r>
              <a:rPr lang="en-GB" dirty="0"/>
              <a:t>• School reports (Christmas/Summer)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Any issues downloading the App please email:</a:t>
            </a:r>
          </a:p>
          <a:p>
            <a:pPr marL="0" indent="0">
              <a:buNone/>
            </a:pPr>
            <a:r>
              <a:rPr lang="en-GB" dirty="0"/>
              <a:t>Info@Stflannanscollege.ie</a:t>
            </a: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8154F4-60B2-4117-A99C-A46CEA220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757" y="3254341"/>
            <a:ext cx="1669342" cy="2831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A82C0-64D7-40EC-8C7B-DFB9BC50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071" y="146389"/>
            <a:ext cx="1830370" cy="13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9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E5B4-4D48-4563-8B1F-6E8CD567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u="sng" dirty="0">
                <a:latin typeface="+mn-lt"/>
              </a:rPr>
              <a:t>Absences &amp; Punctuality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BA79B-1DBD-4721-AAE8-B3A075F5E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800" dirty="0">
                <a:latin typeface="Times New Roman"/>
                <a:cs typeface="Times New Roman"/>
              </a:rPr>
              <a:t>Absence requests must be sent via the VSware app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>
                <a:hlinkClick r:id="rId2"/>
              </a:rPr>
              <a:t>Parent App - Video - Parent sending an 'Absence Request' to the school using a desktop browser (vsware.ie)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submit absence requests before 8:30am </a:t>
            </a:r>
          </a:p>
          <a:p>
            <a:pPr>
              <a:lnSpc>
                <a:spcPct val="13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your child is absent from school and has missed the AM registration, you will be notified via the app and asked to submit an absence note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82500-DCBB-4847-8E75-9911EA33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27" y="139240"/>
            <a:ext cx="2706859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0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89FB-399D-4AE4-997A-BD688FCF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u="sng" dirty="0">
                <a:latin typeface="+mn-lt"/>
              </a:rPr>
              <a:t>Absences &amp; Punctuality</a:t>
            </a:r>
            <a:endParaRPr lang="en-IE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2CEDF-F54D-4300-8650-FA0EFD086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Arriving Late / Leaving Early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Students must sign in at main office if they are late in the morning. Parents are asked to log this on the App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Students must sign out at the front office if leaving school early. Parents/Guardians must collect the student &amp; sign them out at the main office. An absence request should be inputted on VsWare before the student is collected</a:t>
            </a:r>
            <a:endParaRPr lang="en-GB" dirty="0">
              <a:cs typeface="Calibri"/>
            </a:endParaRP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84FEB-9346-4F1B-AF01-1EE255702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427" y="139240"/>
            <a:ext cx="2706859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9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66F7-1962-4C28-B70A-1AAC9027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u="sng" dirty="0"/>
              <a:t>Ms. Emer Murphy Year Head 1A-1E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B7845-D534-45FC-BF13-055E65B75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427" y="139240"/>
            <a:ext cx="2706859" cy="22252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D45DC4-793A-442E-98E3-3E0A249F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E" sz="3600" b="1" dirty="0"/>
              <a:t>School Journal</a:t>
            </a:r>
            <a:endParaRPr lang="en-IE" sz="3600" b="1" dirty="0">
              <a:ea typeface="Calibri"/>
              <a:cs typeface="Calibri"/>
            </a:endParaRPr>
          </a:p>
          <a:p>
            <a:r>
              <a:rPr lang="en-IE" sz="3600" b="1" dirty="0"/>
              <a:t>Homework</a:t>
            </a:r>
            <a:endParaRPr lang="en-IE" sz="3600" b="1" dirty="0">
              <a:ea typeface="Calibri"/>
              <a:cs typeface="Calibri"/>
            </a:endParaRPr>
          </a:p>
          <a:p>
            <a:r>
              <a:rPr lang="en-IE" sz="3600" b="1" dirty="0"/>
              <a:t>Organisation</a:t>
            </a:r>
            <a:endParaRPr lang="en-IE" sz="3600" b="1" dirty="0">
              <a:ea typeface="Calibri"/>
              <a:cs typeface="Calibri"/>
            </a:endParaRPr>
          </a:p>
          <a:p>
            <a:r>
              <a:rPr lang="en-IE" sz="3600" b="1" dirty="0">
                <a:ea typeface="Calibri"/>
                <a:cs typeface="Calibri"/>
              </a:rPr>
              <a:t>Mobile Phones </a:t>
            </a:r>
          </a:p>
          <a:p>
            <a:r>
              <a:rPr lang="en-IE" sz="3600" b="1" dirty="0">
                <a:ea typeface="Calibri"/>
                <a:cs typeface="Calibri"/>
              </a:rPr>
              <a:t>Social Media </a:t>
            </a:r>
          </a:p>
          <a:p>
            <a:endParaRPr lang="en-IE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292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1020</Words>
  <Application>Microsoft Office PowerPoint</Application>
  <PresentationFormat>Widescreen</PresentationFormat>
  <Paragraphs>148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Welcome to  St. Flannan’s College</vt:lpstr>
      <vt:lpstr>Deputy Principal Ms. Grainne Lynch</vt:lpstr>
      <vt:lpstr>Who To Contact</vt:lpstr>
      <vt:lpstr>Who to Contact</vt:lpstr>
      <vt:lpstr>The Role of the Year Head</vt:lpstr>
      <vt:lpstr>VSware App</vt:lpstr>
      <vt:lpstr>Absences &amp; Punctuality</vt:lpstr>
      <vt:lpstr>Absences &amp; Punctuality</vt:lpstr>
      <vt:lpstr>Ms. Emer Murphy Year Head 1A-1E</vt:lpstr>
      <vt:lpstr>School Journal</vt:lpstr>
      <vt:lpstr>Homework</vt:lpstr>
      <vt:lpstr>Organisation</vt:lpstr>
      <vt:lpstr>Mobile Phones</vt:lpstr>
      <vt:lpstr>Social Media </vt:lpstr>
      <vt:lpstr>PowerPoint Presentation</vt:lpstr>
      <vt:lpstr>PowerPoint Presentation</vt:lpstr>
      <vt:lpstr>Information from 1st Years </vt:lpstr>
      <vt:lpstr>PowerPoint Presentation</vt:lpstr>
      <vt:lpstr>Information for Parents</vt:lpstr>
      <vt:lpstr>   Special   Educational   Needs </vt:lpstr>
      <vt:lpstr>Continuum of Support</vt:lpstr>
      <vt:lpstr>How do we know what AEN requirements  our students have?</vt:lpstr>
      <vt:lpstr> Guidance Department 1st year Guidance Counsellor is Ms McMenamin </vt:lpstr>
      <vt:lpstr>RECOMMENDATIONS</vt:lpstr>
      <vt:lpstr>RECOMMENDATIONS</vt:lpstr>
      <vt:lpstr>PowerPoint Presentation</vt:lpstr>
      <vt:lpstr>PowerPoint Presentation</vt:lpstr>
      <vt:lpstr>FOLLOW US ON SOCIAL MEDIA</vt:lpstr>
      <vt:lpstr>Reminder again who to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  Educational   Needs</dc:title>
  <dc:creator>Deirdre Savage</dc:creator>
  <cp:lastModifiedBy>Grainne Lynch</cp:lastModifiedBy>
  <cp:revision>377</cp:revision>
  <dcterms:created xsi:type="dcterms:W3CDTF">2019-09-17T20:06:46Z</dcterms:created>
  <dcterms:modified xsi:type="dcterms:W3CDTF">2023-11-10T10:07:12Z</dcterms:modified>
</cp:coreProperties>
</file>